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8" d="100"/>
          <a:sy n="78" d="100"/>
        </p:scale>
        <p:origin x="-11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365248"/>
            <a:ext cx="7772400" cy="978408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352800"/>
            <a:ext cx="7772400" cy="877824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FontTx/>
              <a:buNone/>
              <a:defRPr sz="2000" kern="1200">
                <a:solidFill>
                  <a:schemeClr val="tx1">
                    <a:tint val="75000"/>
                  </a:schemeClr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t>1/21/12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05082" y="969264"/>
            <a:ext cx="3657600" cy="1161288"/>
          </a:xfrm>
        </p:spPr>
        <p:txBody>
          <a:bodyPr anchor="b">
            <a:noAutofit/>
          </a:bodyPr>
          <a:lstStyle>
            <a:lvl1pPr algn="l">
              <a:defRPr sz="3600" b="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63388" y="510988"/>
            <a:ext cx="3657600" cy="5553636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99853" y="2130552"/>
            <a:ext cx="3657600" cy="3584448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Bef>
                <a:spcPts val="1000"/>
              </a:spcBef>
              <a:buNone/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t>1/21/12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51376"/>
            <a:ext cx="7776882" cy="1014984"/>
          </a:xfrm>
        </p:spPr>
        <p:txBody>
          <a:bodyPr anchor="b">
            <a:noAutofit/>
          </a:bodyPr>
          <a:lstStyle>
            <a:lvl1pPr algn="ctr">
              <a:defRPr sz="3600" b="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457199"/>
            <a:ext cx="5486400" cy="3644153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571" y="5181599"/>
            <a:ext cx="7776882" cy="950259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t>1/21/12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orybo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55141"/>
            <a:ext cx="7776882" cy="1013011"/>
          </a:xfrm>
        </p:spPr>
        <p:txBody>
          <a:bodyPr anchor="b">
            <a:noAutofit/>
          </a:bodyPr>
          <a:lstStyle>
            <a:lvl1pPr algn="ctr">
              <a:defRPr sz="3600" b="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457200"/>
            <a:ext cx="2331720" cy="164592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571" y="5181599"/>
            <a:ext cx="7776882" cy="950259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t>1/21/12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2"/>
          <p:cNvSpPr>
            <a:spLocks noGrp="1"/>
          </p:cNvSpPr>
          <p:nvPr>
            <p:ph type="pic" idx="13"/>
          </p:nvPr>
        </p:nvSpPr>
        <p:spPr>
          <a:xfrm>
            <a:off x="685800" y="2455433"/>
            <a:ext cx="2331720" cy="164592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6" name="Picture Placeholder 2"/>
          <p:cNvSpPr>
            <a:spLocks noGrp="1"/>
          </p:cNvSpPr>
          <p:nvPr>
            <p:ph type="pic" idx="14"/>
          </p:nvPr>
        </p:nvSpPr>
        <p:spPr>
          <a:xfrm>
            <a:off x="3412490" y="457200"/>
            <a:ext cx="2331720" cy="164592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7" name="Picture Placeholder 2"/>
          <p:cNvSpPr>
            <a:spLocks noGrp="1"/>
          </p:cNvSpPr>
          <p:nvPr>
            <p:ph type="pic" idx="15"/>
          </p:nvPr>
        </p:nvSpPr>
        <p:spPr>
          <a:xfrm>
            <a:off x="3412490" y="2455433"/>
            <a:ext cx="2331720" cy="164592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8" name="Picture Placeholder 2"/>
          <p:cNvSpPr>
            <a:spLocks noGrp="1"/>
          </p:cNvSpPr>
          <p:nvPr>
            <p:ph type="pic" idx="16"/>
          </p:nvPr>
        </p:nvSpPr>
        <p:spPr>
          <a:xfrm>
            <a:off x="6139180" y="457200"/>
            <a:ext cx="2331720" cy="164592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9" name="Picture Placeholder 2"/>
          <p:cNvSpPr>
            <a:spLocks noGrp="1"/>
          </p:cNvSpPr>
          <p:nvPr>
            <p:ph type="pic" idx="17"/>
          </p:nvPr>
        </p:nvSpPr>
        <p:spPr>
          <a:xfrm>
            <a:off x="6139180" y="2455433"/>
            <a:ext cx="2331720" cy="164592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t>1/21/12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533400"/>
            <a:ext cx="1600200" cy="5592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533400"/>
            <a:ext cx="6019800" cy="559276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t>1/21/12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69141"/>
            <a:ext cx="7770813" cy="4257022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t>1/21/12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267200"/>
            <a:ext cx="7772400" cy="977153"/>
          </a:xfrm>
        </p:spPr>
        <p:txBody>
          <a:bodyPr anchor="b" anchorCtr="0">
            <a:no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799" y="5257800"/>
            <a:ext cx="7770813" cy="874058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t>1/21/12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 rot="21540000">
            <a:off x="2056196" y="424650"/>
            <a:ext cx="5031609" cy="337580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990600"/>
            <a:ext cx="7770813" cy="17430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756647"/>
            <a:ext cx="7770813" cy="1281953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FontTx/>
              <a:buNone/>
              <a:defRPr sz="2000" kern="1200">
                <a:solidFill>
                  <a:schemeClr val="tx1">
                    <a:tint val="75000"/>
                  </a:schemeClr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t>1/21/12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21023"/>
            <a:ext cx="7770813" cy="14298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760538"/>
            <a:ext cx="3611880" cy="4365625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 marL="2398713" indent="-336550">
              <a:defRPr sz="1800"/>
            </a:lvl8pPr>
            <a:lvl9pPr marL="2398713" indent="-336550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44733" y="1760538"/>
            <a:ext cx="3611880" cy="4365625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 marL="2398713" indent="-336550">
              <a:defRPr sz="1800"/>
            </a:lvl8pPr>
            <a:lvl9pPr marL="2398713" indent="-336550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t>1/21/12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21023"/>
            <a:ext cx="7770813" cy="1429871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50895"/>
            <a:ext cx="3611880" cy="61408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438400"/>
            <a:ext cx="3611880" cy="36877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 marL="2398713" indent="-336550">
              <a:defRPr sz="1600"/>
            </a:lvl8pPr>
            <a:lvl9pPr marL="2398713" indent="-33655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45526" y="1550895"/>
            <a:ext cx="3611880" cy="61408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45526" y="2438400"/>
            <a:ext cx="3611880" cy="36877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 marL="2398713" indent="-336550">
              <a:defRPr sz="1600"/>
            </a:lvl8pPr>
            <a:lvl9pPr marL="2398713" indent="-33655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t>1/21/12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86205" y="2191871"/>
            <a:ext cx="3429000" cy="1588"/>
          </a:xfrm>
          <a:prstGeom prst="line">
            <a:avLst/>
          </a:prstGeom>
          <a:ln>
            <a:solidFill>
              <a:srgbClr val="FFFFFF">
                <a:alpha val="4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936966" y="2191871"/>
            <a:ext cx="3429000" cy="1588"/>
          </a:xfrm>
          <a:prstGeom prst="line">
            <a:avLst/>
          </a:prstGeom>
          <a:ln>
            <a:solidFill>
              <a:srgbClr val="FFFFFF">
                <a:alpha val="4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t>1/21/12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t>1/21/12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905" y="971550"/>
            <a:ext cx="3657600" cy="1162050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457200"/>
            <a:ext cx="3657600" cy="5668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 marL="2398713" indent="-336550">
              <a:defRPr sz="1800"/>
            </a:lvl8pPr>
            <a:lvl9pPr marL="2398713" indent="-336550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905" y="2133601"/>
            <a:ext cx="3657600" cy="3581400"/>
          </a:xfrm>
        </p:spPr>
        <p:txBody>
          <a:bodyPr>
            <a:normAutofit/>
          </a:bodyPr>
          <a:lstStyle>
            <a:lvl1pPr marL="0" indent="0">
              <a:spcBef>
                <a:spcPts val="10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t>1/21/12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121023"/>
            <a:ext cx="7770813" cy="142987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752600"/>
            <a:ext cx="7770813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20435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ffectLst>
                  <a:outerShdw blurRad="50800" dist="38100" dir="5400000" sx="101000" sy="101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651A0C47-018D-4460-B945-BFF7981B6CA6}" type="datetimeFigureOut">
              <a:rPr lang="en-US" smtClean="0"/>
              <a:t>1/21/12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05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effectLst>
                  <a:outerShdw blurRad="50800" dist="38100" dir="5400000" sx="101000" sy="101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29100" y="6356350"/>
            <a:ext cx="685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ffectLst>
                  <a:outerShdw blurRad="50800" dist="38100" dir="5400000" sx="101000" sy="101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FontTx/>
        <a:buBlip>
          <a:blip r:embed="rId16"/>
        </a:buBlip>
        <a:defRPr sz="2200" kern="120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FontTx/>
        <a:buBlip>
          <a:blip r:embed="rId16"/>
        </a:buBlip>
        <a:defRPr sz="2000" kern="120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FontTx/>
        <a:buBlip>
          <a:blip r:embed="rId16"/>
        </a:buBlip>
        <a:defRPr sz="1800" kern="120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FontTx/>
        <a:buBlip>
          <a:blip r:embed="rId16"/>
        </a:buBlip>
        <a:defRPr sz="1800" kern="120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FontTx/>
        <a:buBlip>
          <a:blip r:embed="rId16"/>
        </a:buBlip>
        <a:defRPr sz="1800" kern="120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5pPr>
      <a:lvl6pPr marL="2055813" indent="-336550" algn="l" defTabSz="914400" rtl="0" eaLnBrk="1" latinLnBrk="0" hangingPunct="1">
        <a:spcBef>
          <a:spcPct val="20000"/>
        </a:spcBef>
        <a:buFontTx/>
        <a:buBlip>
          <a:blip r:embed="rId16"/>
        </a:buBlip>
        <a:defRPr lang="en-US" sz="1800" kern="1200" dirty="0" smtClean="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6pPr>
      <a:lvl7pPr marL="2398713" indent="-336550" algn="l" defTabSz="914400" rtl="0" eaLnBrk="1" latinLnBrk="0" hangingPunct="1">
        <a:spcBef>
          <a:spcPct val="20000"/>
        </a:spcBef>
        <a:buFontTx/>
        <a:buBlip>
          <a:blip r:embed="rId16"/>
        </a:buBlip>
        <a:defRPr lang="en-US" sz="1800" kern="1200" dirty="0" smtClean="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7pPr>
      <a:lvl8pPr marL="2743200" indent="-336550" algn="l" defTabSz="914400" rtl="0" eaLnBrk="1" latinLnBrk="0" hangingPunct="1">
        <a:spcBef>
          <a:spcPct val="20000"/>
        </a:spcBef>
        <a:buFontTx/>
        <a:buBlip>
          <a:blip r:embed="rId16"/>
        </a:buBlip>
        <a:defRPr lang="en-US" sz="1800" kern="1200" dirty="0" smtClean="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8pPr>
      <a:lvl9pPr marL="3087688" indent="-336550" algn="l" defTabSz="914400" rtl="0" eaLnBrk="1" latinLnBrk="0" hangingPunct="1">
        <a:spcBef>
          <a:spcPct val="20000"/>
        </a:spcBef>
        <a:buFontTx/>
        <a:buBlip>
          <a:blip r:embed="rId16"/>
        </a:buBlip>
        <a:defRPr lang="en-US" sz="1800" kern="1200" dirty="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Bacteria and </a:t>
            </a:r>
            <a:r>
              <a:rPr lang="en-US" dirty="0" err="1" smtClean="0"/>
              <a:t>Archaea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10 section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89959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954" y="121023"/>
            <a:ext cx="5370852" cy="124650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Wrap up with Homer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954" y="1869141"/>
            <a:ext cx="4833570" cy="4512666"/>
          </a:xfrm>
        </p:spPr>
        <p:txBody>
          <a:bodyPr/>
          <a:lstStyle/>
          <a:p>
            <a:r>
              <a:rPr lang="en-US" dirty="0" smtClean="0"/>
              <a:t>What are prokaryotes?</a:t>
            </a:r>
          </a:p>
          <a:p>
            <a:r>
              <a:rPr lang="en-US" dirty="0" smtClean="0"/>
              <a:t>How bacteria differs from other eukaryotic cells?</a:t>
            </a:r>
          </a:p>
          <a:p>
            <a:r>
              <a:rPr lang="en-US" dirty="0" smtClean="0"/>
              <a:t>What are the three common shapes of bacteria?</a:t>
            </a:r>
          </a:p>
          <a:p>
            <a:r>
              <a:rPr lang="en-US" dirty="0" smtClean="0"/>
              <a:t>How can bacteria reproduce?</a:t>
            </a:r>
          </a:p>
          <a:p>
            <a:r>
              <a:rPr lang="en-US" dirty="0" smtClean="0"/>
              <a:t>What is an endospore?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4592" y="1052744"/>
            <a:ext cx="4203700" cy="565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83101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7200" b="1" dirty="0" smtClean="0">
                <a:solidFill>
                  <a:srgbClr val="FF0000"/>
                </a:solidFill>
              </a:rPr>
              <a:t>Assignments</a:t>
            </a:r>
            <a:endParaRPr lang="en-US" sz="72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69140"/>
            <a:ext cx="7770813" cy="4691747"/>
          </a:xfrm>
        </p:spPr>
        <p:txBody>
          <a:bodyPr>
            <a:normAutofit/>
          </a:bodyPr>
          <a:lstStyle/>
          <a:p>
            <a:r>
              <a:rPr lang="en-US" dirty="0" smtClean="0"/>
              <a:t>Section review questions</a:t>
            </a:r>
          </a:p>
          <a:p>
            <a:r>
              <a:rPr lang="en-US" dirty="0" smtClean="0"/>
              <a:t>Practice sheet</a:t>
            </a:r>
          </a:p>
          <a:p>
            <a:r>
              <a:rPr lang="en-US" dirty="0" smtClean="0"/>
              <a:t>System-wide Quiz 1</a:t>
            </a:r>
          </a:p>
          <a:p>
            <a:pPr marL="0" indent="0">
              <a:buNone/>
            </a:pPr>
            <a:r>
              <a:rPr lang="en-US" dirty="0" smtClean="0"/>
              <a:t>Required lessons are:</a:t>
            </a:r>
          </a:p>
          <a:p>
            <a:pPr marL="0" indent="0">
              <a:buNone/>
            </a:pPr>
            <a:r>
              <a:rPr lang="en-US" sz="3200" b="1" dirty="0" smtClean="0">
                <a:solidFill>
                  <a:srgbClr val="FF0000"/>
                </a:solidFill>
              </a:rPr>
              <a:t>5.1 Mendel and his Peas</a:t>
            </a:r>
          </a:p>
          <a:p>
            <a:pPr marL="0" indent="0">
              <a:buNone/>
            </a:pPr>
            <a:r>
              <a:rPr lang="en-US" sz="3200" b="1" dirty="0" smtClean="0">
                <a:solidFill>
                  <a:srgbClr val="FF0000"/>
                </a:solidFill>
              </a:rPr>
              <a:t>5.2 Traits and Inheritance</a:t>
            </a:r>
          </a:p>
          <a:p>
            <a:pPr marL="0" indent="0">
              <a:buNone/>
            </a:pPr>
            <a:r>
              <a:rPr lang="en-US" sz="3200" b="1" dirty="0" smtClean="0">
                <a:solidFill>
                  <a:srgbClr val="FF0000"/>
                </a:solidFill>
              </a:rPr>
              <a:t>10.1 Bacteria and </a:t>
            </a:r>
            <a:r>
              <a:rPr lang="en-US" sz="3200" b="1" dirty="0" err="1" smtClean="0">
                <a:solidFill>
                  <a:srgbClr val="FF0000"/>
                </a:solidFill>
              </a:rPr>
              <a:t>Archaea</a:t>
            </a:r>
            <a:endParaRPr lang="en-US" sz="32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97610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Warm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22027"/>
            <a:ext cx="7770813" cy="914759"/>
          </a:xfrm>
        </p:spPr>
        <p:txBody>
          <a:bodyPr/>
          <a:lstStyle/>
          <a:p>
            <a:r>
              <a:rPr lang="en-US" dirty="0" smtClean="0"/>
              <a:t>What is the difference between the two pictures in the following figure?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5800" y="2783900"/>
            <a:ext cx="5219700" cy="332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68798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b="1" i="1" dirty="0" smtClean="0">
                <a:solidFill>
                  <a:srgbClr val="FF0000"/>
                </a:solidFill>
                <a:effectLst/>
              </a:rPr>
              <a:t>Define </a:t>
            </a:r>
            <a:r>
              <a:rPr lang="en-US" sz="3200" b="1" i="1" dirty="0">
                <a:solidFill>
                  <a:srgbClr val="FF0000"/>
                </a:solidFill>
                <a:effectLst/>
              </a:rPr>
              <a:t>prokaryote.</a:t>
            </a:r>
            <a:endParaRPr lang="en-US" sz="3200" i="1" dirty="0">
              <a:solidFill>
                <a:srgbClr val="FF0000"/>
              </a:solidFill>
              <a:effectLst/>
            </a:endParaRPr>
          </a:p>
          <a:p>
            <a:r>
              <a:rPr lang="en-US" sz="3200" b="1" i="1" dirty="0" smtClean="0">
                <a:solidFill>
                  <a:srgbClr val="FF0000"/>
                </a:solidFill>
                <a:effectLst/>
              </a:rPr>
              <a:t>Describe </a:t>
            </a:r>
            <a:r>
              <a:rPr lang="en-US" sz="3200" b="1" i="1" dirty="0">
                <a:solidFill>
                  <a:srgbClr val="FF0000"/>
                </a:solidFill>
                <a:effectLst/>
              </a:rPr>
              <a:t>the characteristics of prokaryotes.</a:t>
            </a:r>
            <a:endParaRPr lang="en-US" sz="3200" i="1" dirty="0">
              <a:solidFill>
                <a:srgbClr val="FF0000"/>
              </a:solidFill>
              <a:effectLst/>
            </a:endParaRPr>
          </a:p>
          <a:p>
            <a:r>
              <a:rPr lang="en-US" sz="3200" b="1" i="1" dirty="0" smtClean="0">
                <a:solidFill>
                  <a:srgbClr val="FF0000"/>
                </a:solidFill>
                <a:effectLst/>
              </a:rPr>
              <a:t>Explain </a:t>
            </a:r>
            <a:r>
              <a:rPr lang="en-US" sz="3200" b="1" i="1" dirty="0">
                <a:solidFill>
                  <a:srgbClr val="FF0000"/>
                </a:solidFill>
                <a:effectLst/>
              </a:rPr>
              <a:t>how prokaryotes reproduce by binary   fission.</a:t>
            </a:r>
            <a:endParaRPr lang="en-US" sz="3200" i="1" dirty="0">
              <a:solidFill>
                <a:srgbClr val="FF0000"/>
              </a:solidFill>
              <a:effectLst/>
            </a:endParaRPr>
          </a:p>
          <a:p>
            <a:r>
              <a:rPr lang="en-US" sz="3200" b="1" i="1" dirty="0" smtClean="0">
                <a:solidFill>
                  <a:srgbClr val="FF0000"/>
                </a:solidFill>
                <a:effectLst/>
              </a:rPr>
              <a:t>Recognize </a:t>
            </a:r>
            <a:r>
              <a:rPr lang="en-US" sz="3200" b="1" i="1" dirty="0">
                <a:solidFill>
                  <a:srgbClr val="FF0000"/>
                </a:solidFill>
                <a:effectLst/>
              </a:rPr>
              <a:t>three common shapes of bacteria.</a:t>
            </a:r>
            <a:endParaRPr lang="en-US" sz="3200" i="1" dirty="0">
              <a:solidFill>
                <a:srgbClr val="FF0000"/>
              </a:solidFill>
              <a:effectLst/>
            </a:endParaRPr>
          </a:p>
          <a:p>
            <a:r>
              <a:rPr lang="en-US" sz="3200" b="1" i="1" dirty="0" smtClean="0">
                <a:solidFill>
                  <a:srgbClr val="FF0000"/>
                </a:solidFill>
                <a:effectLst/>
              </a:rPr>
              <a:t>Explain </a:t>
            </a:r>
            <a:r>
              <a:rPr lang="en-US" sz="3200" b="1" i="1" dirty="0">
                <a:solidFill>
                  <a:srgbClr val="FF0000"/>
                </a:solidFill>
                <a:effectLst/>
              </a:rPr>
              <a:t>the importance of the endospore.</a:t>
            </a:r>
            <a:r>
              <a:rPr lang="en-US" sz="3200" i="1" dirty="0">
                <a:solidFill>
                  <a:srgbClr val="FF0000"/>
                </a:solidFill>
                <a:effectLst/>
              </a:rPr>
              <a:t> </a:t>
            </a:r>
            <a:endParaRPr lang="en-US" sz="32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65887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69141"/>
            <a:ext cx="7770813" cy="1549684"/>
          </a:xfrm>
        </p:spPr>
        <p:txBody>
          <a:bodyPr/>
          <a:lstStyle/>
          <a:p>
            <a:r>
              <a:rPr lang="en-US" dirty="0" smtClean="0"/>
              <a:t>How many bacteria are in a handful of soil? Would you believe that a single gram of soil- which is about the mass of a pencil eraser- may have more than 2.5 billion bacteria? What about a handful of soil?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4061" y="3418825"/>
            <a:ext cx="3243093" cy="3129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76535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000" dirty="0" smtClean="0"/>
              <a:t>Name some characteristics that you know about prokaryotic cells.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Single-celled organisms</a:t>
            </a:r>
          </a:p>
          <a:p>
            <a:r>
              <a:rPr lang="en-US" dirty="0" smtClean="0"/>
              <a:t>No nucleus</a:t>
            </a:r>
          </a:p>
          <a:p>
            <a:r>
              <a:rPr lang="en-US" dirty="0" smtClean="0"/>
              <a:t>Very small but not all of the same size</a:t>
            </a:r>
          </a:p>
          <a:p>
            <a:r>
              <a:rPr lang="en-US" dirty="0" smtClean="0"/>
              <a:t>DNA (genetic material) scattered in the cytoplasm</a:t>
            </a:r>
          </a:p>
          <a:p>
            <a:r>
              <a:rPr lang="en-US" dirty="0" smtClean="0"/>
              <a:t>Have cell wall that gives them their specific shape.</a:t>
            </a:r>
          </a:p>
          <a:p>
            <a:r>
              <a:rPr lang="en-US" dirty="0" smtClean="0"/>
              <a:t>Bacteria are mostly of three common shapes: rod shape, spherical shape and spiral shape.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50561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032" y="1657840"/>
            <a:ext cx="1688675" cy="249419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9372" y="241168"/>
            <a:ext cx="1939751" cy="283334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21023"/>
            <a:ext cx="7770813" cy="969745"/>
          </a:xfrm>
        </p:spPr>
        <p:txBody>
          <a:bodyPr/>
          <a:lstStyle/>
          <a:p>
            <a:r>
              <a:rPr lang="en-US" dirty="0" smtClean="0"/>
              <a:t>Shapes of bacteria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204728"/>
            <a:ext cx="5519369" cy="5653271"/>
          </a:xfrm>
        </p:spPr>
        <p:txBody>
          <a:bodyPr>
            <a:normAutofit/>
          </a:bodyPr>
          <a:lstStyle/>
          <a:p>
            <a:r>
              <a:rPr lang="en-US" sz="2800" dirty="0" smtClean="0"/>
              <a:t>Most bacteria have a rigid cell wall that gives them their shape.</a:t>
            </a:r>
          </a:p>
          <a:p>
            <a:r>
              <a:rPr lang="en-US" sz="2800" dirty="0" smtClean="0"/>
              <a:t>3 common shapes of bacteria:</a:t>
            </a:r>
          </a:p>
          <a:p>
            <a:pPr marL="0" indent="0">
              <a:buNone/>
            </a:pPr>
            <a:r>
              <a:rPr lang="en-US" sz="2800" dirty="0" smtClean="0"/>
              <a:t>1- Bacilli: rod shaped</a:t>
            </a:r>
          </a:p>
          <a:p>
            <a:pPr marL="0" indent="0">
              <a:buNone/>
            </a:pPr>
            <a:r>
              <a:rPr lang="en-US" sz="2800" dirty="0" smtClean="0"/>
              <a:t>2- </a:t>
            </a:r>
            <a:r>
              <a:rPr lang="en-US" sz="2800" dirty="0" err="1" smtClean="0"/>
              <a:t>Cocci</a:t>
            </a:r>
            <a:r>
              <a:rPr lang="en-US" sz="2800" dirty="0" smtClean="0"/>
              <a:t>: spherical shape</a:t>
            </a:r>
          </a:p>
          <a:p>
            <a:pPr marL="0" indent="0">
              <a:buNone/>
            </a:pPr>
            <a:r>
              <a:rPr lang="en-US" sz="2800" dirty="0" smtClean="0"/>
              <a:t>3-Spirilla: spiral shape</a:t>
            </a:r>
          </a:p>
          <a:p>
            <a:pPr marL="0" indent="0">
              <a:buNone/>
            </a:pPr>
            <a:r>
              <a:rPr lang="en-US" sz="2800" dirty="0" smtClean="0"/>
              <a:t>Some bacteria have hair-like parts called flagella that help them move around.</a:t>
            </a:r>
            <a:endParaRPr lang="en-US" sz="28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63707" y="3402432"/>
            <a:ext cx="2374900" cy="327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46373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 Nucleus!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488" y="1550894"/>
            <a:ext cx="3775283" cy="5009994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All bacteria are single-celled organisms that do not have no nucleus. They are known as prokaryotes.</a:t>
            </a:r>
          </a:p>
          <a:p>
            <a:r>
              <a:rPr lang="en-US" sz="2400" dirty="0" smtClean="0"/>
              <a:t>A prokaryote is able to move, get energy and reproduce like cells that have a nucleus.</a:t>
            </a:r>
          </a:p>
          <a:p>
            <a:r>
              <a:rPr lang="en-US" sz="2400" dirty="0" smtClean="0"/>
              <a:t>Prokaryotes function as independent organism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4771" y="1550894"/>
            <a:ext cx="4546600" cy="449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11978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21023"/>
            <a:ext cx="7770813" cy="1018585"/>
          </a:xfrm>
        </p:spPr>
        <p:txBody>
          <a:bodyPr/>
          <a:lstStyle/>
          <a:p>
            <a:r>
              <a:rPr lang="en-US" dirty="0" smtClean="0"/>
              <a:t>Prokaryote Reproduction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39608"/>
            <a:ext cx="7770813" cy="1598524"/>
          </a:xfrm>
        </p:spPr>
        <p:txBody>
          <a:bodyPr/>
          <a:lstStyle/>
          <a:p>
            <a:r>
              <a:rPr lang="en-US" dirty="0" smtClean="0"/>
              <a:t>Prokaryotes reproduce by a process called Binary Fission.</a:t>
            </a:r>
          </a:p>
          <a:p>
            <a:r>
              <a:rPr lang="en-US" dirty="0" smtClean="0"/>
              <a:t>Binary fission is a reproduction in which one single-celled organism splits into two single-celled organisms.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2679700"/>
            <a:ext cx="9144000" cy="417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49427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8061" y="1538641"/>
            <a:ext cx="2723147" cy="3681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121023"/>
            <a:ext cx="3221718" cy="1018585"/>
          </a:xfrm>
        </p:spPr>
        <p:txBody>
          <a:bodyPr/>
          <a:lstStyle/>
          <a:p>
            <a:r>
              <a:rPr lang="en-US" dirty="0" smtClean="0"/>
              <a:t>Endospores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8767" y="1269848"/>
            <a:ext cx="5859294" cy="4721235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Most species of bacteria do well in warm, moist places.</a:t>
            </a:r>
          </a:p>
          <a:p>
            <a:r>
              <a:rPr lang="en-US" dirty="0" smtClean="0"/>
              <a:t>Some will die in cold surroundings.</a:t>
            </a:r>
          </a:p>
          <a:p>
            <a:r>
              <a:rPr lang="en-US" dirty="0" smtClean="0"/>
              <a:t>Some bacteria becomes inactive in cold surroundings and form endospores.</a:t>
            </a:r>
          </a:p>
          <a:p>
            <a:r>
              <a:rPr lang="en-US" dirty="0" smtClean="0"/>
              <a:t>An endospore contains genetic material and proteins and is covered by a thick, protective coat.</a:t>
            </a:r>
          </a:p>
          <a:p>
            <a:r>
              <a:rPr lang="en-US" dirty="0" smtClean="0"/>
              <a:t>Scientists found endospores inside an insect that was preserved in amber for 30 million years.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501546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Story">
  <a:themeElements>
    <a:clrScheme name="Story">
      <a:dk1>
        <a:sysClr val="windowText" lastClr="000000"/>
      </a:dk1>
      <a:lt1>
        <a:sysClr val="window" lastClr="FFFFFF"/>
      </a:lt1>
      <a:dk2>
        <a:srgbClr val="212121"/>
      </a:dk2>
      <a:lt2>
        <a:srgbClr val="CDD4D7"/>
      </a:lt2>
      <a:accent1>
        <a:srgbClr val="1D86CD"/>
      </a:accent1>
      <a:accent2>
        <a:srgbClr val="732E9A"/>
      </a:accent2>
      <a:accent3>
        <a:srgbClr val="B50B1B"/>
      </a:accent3>
      <a:accent4>
        <a:srgbClr val="E8950E"/>
      </a:accent4>
      <a:accent5>
        <a:srgbClr val="55992B"/>
      </a:accent5>
      <a:accent6>
        <a:srgbClr val="2C9C89"/>
      </a:accent6>
      <a:hlink>
        <a:srgbClr val="EC4D4D"/>
      </a:hlink>
      <a:folHlink>
        <a:srgbClr val="F8CE8A"/>
      </a:folHlink>
    </a:clrScheme>
    <a:fontScheme name="Story">
      <a:majorFont>
        <a:latin typeface="Calisto MT"/>
        <a:ea typeface=""/>
        <a:cs typeface=""/>
        <a:font script="Jpan" typeface="ＭＳ Ｐ明朝"/>
      </a:majorFont>
      <a:minorFont>
        <a:latin typeface="Calisto MT"/>
        <a:ea typeface=""/>
        <a:cs typeface=""/>
        <a:font script="Jpan" typeface="ＭＳ Ｐ明朝"/>
      </a:minorFont>
    </a:fontScheme>
    <a:fmtScheme name="Story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50000"/>
                <a:lumMod val="120000"/>
              </a:schemeClr>
              <a:schemeClr val="phClr">
                <a:satMod val="350000"/>
                <a:lumMod val="150000"/>
              </a:schemeClr>
            </a:duotone>
          </a:blip>
          <a:tile tx="0" ty="0" sx="20000" sy="20000" flip="none" algn="ctr"/>
        </a:blipFill>
        <a:gradFill rotWithShape="1">
          <a:gsLst>
            <a:gs pos="0">
              <a:schemeClr val="phClr">
                <a:shade val="20000"/>
                <a:satMod val="130000"/>
              </a:schemeClr>
            </a:gs>
            <a:gs pos="50000">
              <a:schemeClr val="phClr">
                <a:shade val="90000"/>
                <a:satMod val="130000"/>
              </a:schemeClr>
            </a:gs>
            <a:gs pos="100000">
              <a:schemeClr val="phClr">
                <a:shade val="100000"/>
                <a:satMod val="200000"/>
                <a:lumMod val="120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50800" dir="2100000" sx="104000" sy="104000" algn="br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127000" dist="63500" dir="5400000" sx="103000" sy="103000" rotWithShape="0">
              <a:srgbClr val="000000">
                <a:alpha val="75000"/>
              </a:srgbClr>
            </a:outerShdw>
          </a:effectLst>
          <a:scene3d>
            <a:camera prst="perspectiveFront" fov="3000000"/>
            <a:lightRig rig="balanced" dir="t">
              <a:rot lat="0" lon="0" rev="18000000"/>
            </a:lightRig>
          </a:scene3d>
          <a:sp3d prstMaterial="plastic">
            <a:bevelT w="25400" h="5080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2">
            <a:duotone>
              <a:schemeClr val="phClr">
                <a:shade val="10000"/>
                <a:satMod val="150000"/>
              </a:schemeClr>
              <a:schemeClr val="phClr">
                <a:tint val="60000"/>
                <a:satMod val="400000"/>
                <a:lumMod val="11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Story.thmx</Template>
  <TotalTime>57</TotalTime>
  <Words>420</Words>
  <Application>Microsoft Macintosh PowerPoint</Application>
  <PresentationFormat>On-screen Show (4:3)</PresentationFormat>
  <Paragraphs>53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Story</vt:lpstr>
      <vt:lpstr>Bacteria and Archaea</vt:lpstr>
      <vt:lpstr>Warm up</vt:lpstr>
      <vt:lpstr>Objectives </vt:lpstr>
      <vt:lpstr>Introduction </vt:lpstr>
      <vt:lpstr>Name some characteristics that you know about prokaryotic cells.</vt:lpstr>
      <vt:lpstr>Shapes of bacteria</vt:lpstr>
      <vt:lpstr>No Nucleus!</vt:lpstr>
      <vt:lpstr>Prokaryote Reproduction</vt:lpstr>
      <vt:lpstr>Endospores</vt:lpstr>
      <vt:lpstr>Wrap up with Homer</vt:lpstr>
      <vt:lpstr>Assignments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Bacteria and Archaea</dc:title>
  <dc:creator>Inas Nasr</dc:creator>
  <cp:lastModifiedBy>Inas Nasr</cp:lastModifiedBy>
  <cp:revision>6</cp:revision>
  <dcterms:created xsi:type="dcterms:W3CDTF">2012-01-21T13:46:34Z</dcterms:created>
  <dcterms:modified xsi:type="dcterms:W3CDTF">2012-01-21T14:43:37Z</dcterms:modified>
</cp:coreProperties>
</file>