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2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1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3D26B-DFC2-4248-8ED0-AD3E108CBDD7}" type="datetime1">
              <a:rPr lang="en-US" smtClean="0"/>
              <a:pPr/>
              <a:t>2/9/12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4C003-38E8-486A-9BFD-47E55D87241C}" type="datetime1">
              <a:rPr lang="en-US" smtClean="0"/>
              <a:pPr/>
              <a:t>2/9/12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9EAA3-934B-41DB-B3B1-806F4BE5CC37}" type="datetime1">
              <a:rPr lang="en-US" smtClean="0"/>
              <a:pPr/>
              <a:t>2/9/12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7F932-D99A-4087-BFB1-EA42FAFC8D2C}" type="datetime1">
              <a:rPr lang="en-US" smtClean="0"/>
              <a:pPr/>
              <a:t>2/9/12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96367-2F2B-4F6E-ACF4-15FA13738E10}" type="datetime1">
              <a:rPr lang="en-US" smtClean="0"/>
              <a:pPr/>
              <a:t>2/9/12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23C92-45F4-4C30-810D-4886C1BA69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3498D-21C7-408B-8EF5-5B55DEF0BFD5}" type="datetime1">
              <a:rPr lang="en-US" smtClean="0"/>
              <a:pPr/>
              <a:t>2/9/12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B246E-8FD1-42FF-94A4-E4133095C37A}" type="datetime1">
              <a:rPr lang="en-US" smtClean="0"/>
              <a:pPr/>
              <a:t>2/9/12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939D4-B818-4372-B1EE-7CB6D5BBC74A}" type="datetime1">
              <a:rPr lang="en-US" smtClean="0"/>
              <a:pPr/>
              <a:t>2/9/12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5E438-4D0D-4834-B658-A90420491D98}" type="datetime1">
              <a:rPr lang="en-US" smtClean="0"/>
              <a:pPr/>
              <a:t>2/9/12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ADFA-7142-4015-85E6-1712F15FA709}" type="datetime1">
              <a:rPr lang="en-US" smtClean="0"/>
              <a:pPr/>
              <a:t>2/9/12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581E0-D653-4D78-A48F-41D80498BC7E}" type="datetime1">
              <a:rPr lang="en-US" smtClean="0"/>
              <a:pPr/>
              <a:t>2/9/12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8B3AFFF1-9C47-49F0-AE12-AF188F3F4E82}" type="datetime1">
              <a:rPr lang="en-US" smtClean="0"/>
              <a:pPr/>
              <a:t>2/9/12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38237106-F2ED-405E-BC33-CC3CF42620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729" r:id="rId1"/>
    <p:sldLayoutId id="2147484730" r:id="rId2"/>
    <p:sldLayoutId id="2147484731" r:id="rId3"/>
    <p:sldLayoutId id="2147484732" r:id="rId4"/>
    <p:sldLayoutId id="2147484733" r:id="rId5"/>
    <p:sldLayoutId id="2147484734" r:id="rId6"/>
    <p:sldLayoutId id="2147484735" r:id="rId7"/>
    <p:sldLayoutId id="2147484736" r:id="rId8"/>
    <p:sldLayoutId id="2147484737" r:id="rId9"/>
    <p:sldLayoutId id="2147484738" r:id="rId10"/>
    <p:sldLayoutId id="214748473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435618"/>
          </a:xfrm>
        </p:spPr>
        <p:txBody>
          <a:bodyPr>
            <a:noAutofit/>
          </a:bodyPr>
          <a:lstStyle/>
          <a:p>
            <a:r>
              <a:rPr lang="en-US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10.3</a:t>
            </a:r>
            <a:endParaRPr lang="en-US" sz="4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115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Viruses </a:t>
            </a:r>
            <a:endParaRPr lang="en-US" sz="115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264222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2996"/>
            <a:ext cx="7924800" cy="1143000"/>
          </a:xfrm>
        </p:spPr>
        <p:txBody>
          <a:bodyPr/>
          <a:lstStyle/>
          <a:p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Basic shapes of viruses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939" y="1417638"/>
            <a:ext cx="8547695" cy="5233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6515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ctr"/>
            <a:r>
              <a:rPr lang="en-US" sz="4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Genetic material and type of disease</a:t>
            </a:r>
            <a:endParaRPr lang="en-US" sz="4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genetic material of a virus can be either RNA or DNA.</a:t>
            </a:r>
          </a:p>
          <a:p>
            <a:r>
              <a:rPr lang="en-US" sz="2400" dirty="0" smtClean="0"/>
              <a:t>The genetic material of the virus determines what disease is caused by that virus.</a:t>
            </a:r>
          </a:p>
          <a:p>
            <a:r>
              <a:rPr lang="en-US" sz="2400" dirty="0" smtClean="0"/>
              <a:t>Viruses that cause warts and chickenpox have DNA as their genetic material.</a:t>
            </a:r>
          </a:p>
          <a:p>
            <a:r>
              <a:rPr lang="en-US" sz="2400" dirty="0" smtClean="0"/>
              <a:t>Viruses that cause cold, flu and AIDS have RNA as their genetic material.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064678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Life cycle of a virus</a:t>
            </a:r>
            <a:endParaRPr lang="en-US" sz="6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one thing that viruses do which living things can also do is to make more of themselves.</a:t>
            </a:r>
          </a:p>
          <a:p>
            <a:r>
              <a:rPr lang="en-US" sz="2800" dirty="0" smtClean="0"/>
              <a:t>The life cycle of a virus can be described either as:</a:t>
            </a:r>
          </a:p>
          <a:p>
            <a:pPr marL="0" indent="0">
              <a:buNone/>
            </a:pPr>
            <a:r>
              <a:rPr lang="en-US" sz="2800" dirty="0" smtClean="0"/>
              <a:t>1- </a:t>
            </a:r>
            <a:r>
              <a:rPr lang="en-US" sz="4400" b="1" i="1" u="sng" dirty="0" smtClean="0">
                <a:solidFill>
                  <a:schemeClr val="tx2">
                    <a:lumMod val="75000"/>
                  </a:schemeClr>
                </a:solidFill>
              </a:rPr>
              <a:t>lytic cycle</a:t>
            </a:r>
          </a:p>
          <a:p>
            <a:pPr marL="0" indent="0">
              <a:buNone/>
            </a:pPr>
            <a:r>
              <a:rPr lang="en-US" sz="2800" dirty="0" smtClean="0"/>
              <a:t>2- </a:t>
            </a:r>
            <a:r>
              <a:rPr lang="en-US" sz="4400" b="1" i="1" u="sng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lysogenic cycle </a:t>
            </a:r>
            <a:endParaRPr lang="en-US" sz="2800" b="1" i="1" u="sng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3956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36"/>
            <a:ext cx="7924800" cy="995211"/>
          </a:xfrm>
        </p:spPr>
        <p:txBody>
          <a:bodyPr/>
          <a:lstStyle/>
          <a:p>
            <a:pPr algn="ctr"/>
            <a:r>
              <a:rPr lang="en-US" sz="6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Lytic cycle</a:t>
            </a:r>
            <a:endParaRPr lang="en-US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252" y="1007495"/>
            <a:ext cx="8743072" cy="5709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6051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Lysogenic cycle </a:t>
            </a:r>
            <a:endParaRPr lang="en-US" sz="7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417637"/>
            <a:ext cx="9138864" cy="5440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8947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lvl="0"/>
            <a:r>
              <a:rPr lang="en-US" sz="3200" dirty="0"/>
              <a:t>In the lysogenic cycle, the genes of a virus are incorporated into the genes of the host cell.</a:t>
            </a:r>
          </a:p>
          <a:p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To reproduce, a virus must enter a cell, reproduce itself, and then break open the cell. This is called the lytic cycle</a:t>
            </a:r>
            <a:r>
              <a:rPr lang="en-US" sz="3200" dirty="0"/>
              <a:t>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algn="ctr"/>
            <a:r>
              <a:rPr lang="en-US" sz="8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Life cycle of a virus</a:t>
            </a:r>
            <a:endParaRPr lang="en-US" sz="8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dirty="0" smtClean="0"/>
              <a:t>Lytic cycle</a:t>
            </a:r>
            <a:endParaRPr lang="en-US" sz="40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dirty="0" smtClean="0"/>
              <a:t>Lysogenic cycle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387888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7557"/>
            <a:ext cx="9144000" cy="68641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8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Wrap up </a:t>
            </a:r>
            <a:endParaRPr lang="en-US" sz="8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" y="1417638"/>
            <a:ext cx="9143999" cy="5143250"/>
          </a:xfrm>
        </p:spPr>
        <p:txBody>
          <a:bodyPr>
            <a:noAutofit/>
          </a:bodyPr>
          <a:lstStyle/>
          <a:p>
            <a:pPr lvl="0"/>
            <a:r>
              <a:rPr lang="en-US" sz="3200" b="1" dirty="0">
                <a:solidFill>
                  <a:schemeClr val="bg1"/>
                </a:solidFill>
              </a:rPr>
              <a:t>Viruses have characteristics of living and nonliving things. They reproduce in living cells.</a:t>
            </a:r>
          </a:p>
          <a:p>
            <a:pPr lvl="0"/>
            <a:r>
              <a:rPr lang="en-US" sz="3200" b="1" dirty="0">
                <a:solidFill>
                  <a:schemeClr val="bg1"/>
                </a:solidFill>
              </a:rPr>
              <a:t>Viruses may be classified by their shape, the kind of disease they cause, or their life cycle.</a:t>
            </a:r>
          </a:p>
          <a:p>
            <a:pPr lvl="0"/>
            <a:r>
              <a:rPr lang="en-US" sz="3200" b="1" dirty="0">
                <a:solidFill>
                  <a:schemeClr val="bg1"/>
                </a:solidFill>
              </a:rPr>
              <a:t>To reproduce, a virus must enter a cell, reproduce itself, and then break open the cell. This is called the lytic cycle.</a:t>
            </a:r>
          </a:p>
          <a:p>
            <a:pPr lvl="0"/>
            <a:r>
              <a:rPr lang="en-US" sz="3200" b="1" dirty="0">
                <a:solidFill>
                  <a:schemeClr val="bg1"/>
                </a:solidFill>
              </a:rPr>
              <a:t>In the lysogenic cycle, the genes of a virus are incorporated into the genes of the host cell.</a:t>
            </a:r>
          </a:p>
          <a:p>
            <a:pPr marL="0" indent="0">
              <a:buNone/>
            </a:pPr>
            <a:endParaRPr 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3117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Assignments </a:t>
            </a:r>
            <a:endParaRPr lang="en-US" sz="7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Quiz 2 next Sunday:</a:t>
            </a:r>
          </a:p>
          <a:p>
            <a:pPr marL="0" indent="0">
              <a:buNone/>
            </a:pPr>
            <a:r>
              <a:rPr lang="en-US" sz="4400" dirty="0" smtClean="0"/>
              <a:t>10.2: Bacteria’s role in the world</a:t>
            </a:r>
          </a:p>
          <a:p>
            <a:pPr marL="0" indent="0">
              <a:buNone/>
            </a:pPr>
            <a:r>
              <a:rPr lang="en-US" sz="4400" dirty="0" smtClean="0"/>
              <a:t>10.3 Viruses</a:t>
            </a:r>
            <a:endParaRPr lang="en-US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3612" y="3294236"/>
            <a:ext cx="3890519" cy="3014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389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924800" cy="1143000"/>
          </a:xfrm>
        </p:spPr>
        <p:txBody>
          <a:bodyPr/>
          <a:lstStyle/>
          <a:p>
            <a:pPr algn="ctr"/>
            <a:r>
              <a:rPr lang="en-US" sz="6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Warm up</a:t>
            </a:r>
            <a:endParaRPr lang="en-US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Cloud Callout 3"/>
          <p:cNvSpPr/>
          <p:nvPr/>
        </p:nvSpPr>
        <p:spPr>
          <a:xfrm>
            <a:off x="313392" y="1336135"/>
            <a:ext cx="8675974" cy="4651728"/>
          </a:xfrm>
          <a:prstGeom prst="cloud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800" dirty="0"/>
              <a:t>What is a prokaryote?</a:t>
            </a:r>
          </a:p>
          <a:p>
            <a:r>
              <a:rPr lang="en-US" sz="2800" dirty="0"/>
              <a:t>Is it a living or non-living</a:t>
            </a:r>
            <a:r>
              <a:rPr lang="en-US" sz="2800" dirty="0" smtClean="0"/>
              <a:t>?</a:t>
            </a:r>
          </a:p>
          <a:p>
            <a:r>
              <a:rPr lang="en-US" sz="2800" dirty="0" smtClean="0"/>
              <a:t>How </a:t>
            </a:r>
            <a:r>
              <a:rPr lang="en-US" sz="2800" dirty="0"/>
              <a:t>does a prokaryote resemble the eukaryote? </a:t>
            </a:r>
          </a:p>
          <a:p>
            <a:pPr algn="ctr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89888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phage-cycle-1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75982" y="1961128"/>
            <a:ext cx="5863960" cy="468488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Introduction </a:t>
            </a:r>
            <a:endParaRPr lang="en-US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874124"/>
          </a:xfrm>
        </p:spPr>
        <p:txBody>
          <a:bodyPr>
            <a:normAutofit/>
          </a:bodyPr>
          <a:lstStyle/>
          <a:p>
            <a:r>
              <a:rPr lang="en-US" sz="2000" dirty="0" smtClean="0"/>
              <a:t>Can you identify the following structure?</a:t>
            </a:r>
          </a:p>
          <a:p>
            <a:r>
              <a:rPr lang="en-US" sz="2000" dirty="0" smtClean="0"/>
              <a:t>Is it considered living or non-living?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08036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Objectives</a:t>
            </a:r>
            <a:r>
              <a:rPr lang="en-US" sz="6000" dirty="0" smtClean="0"/>
              <a:t> 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32817" y="1600200"/>
            <a:ext cx="8534400" cy="41148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Explain how viruses are similar to and different from living things.</a:t>
            </a:r>
          </a:p>
          <a:p>
            <a:r>
              <a:rPr lang="en-US" sz="3600" dirty="0" smtClean="0"/>
              <a:t>List the four major virus shapes.</a:t>
            </a:r>
          </a:p>
          <a:p>
            <a:r>
              <a:rPr lang="en-US" sz="3600" dirty="0" smtClean="0"/>
              <a:t>Describe the two kinds of viral reproduction.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448446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Who am I????????????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One day, you discovered red spots on your skin. More and more red spots appear and they begin to turn into itchy blisters. What do you have???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0081469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7605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46532" y="113961"/>
            <a:ext cx="8629103" cy="6284126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Chicken pox is caused by a virus</a:t>
            </a:r>
            <a:r>
              <a:rPr lang="en-US" sz="2800" dirty="0" smtClean="0">
                <a:solidFill>
                  <a:schemeClr val="bg1"/>
                </a:solidFill>
              </a:rPr>
              <a:t>.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A </a:t>
            </a:r>
            <a:r>
              <a:rPr lang="en-US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virus</a:t>
            </a:r>
            <a:r>
              <a:rPr lang="en-US" sz="2400" dirty="0" smtClean="0">
                <a:solidFill>
                  <a:schemeClr val="bg1"/>
                </a:solidFill>
              </a:rPr>
              <a:t> is a microscopic particle that gets inside a host cell and often destroys the cell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159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098"/>
            <a:ext cx="1650112" cy="15001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Characteristics of Viruses</a:t>
            </a:r>
            <a:endParaRPr lang="en-US" sz="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Viruses are tiny (5 billion virus could fit in one blood drop.</a:t>
            </a:r>
          </a:p>
          <a:p>
            <a:r>
              <a:rPr lang="en-US" sz="2400" dirty="0" smtClean="0"/>
              <a:t>Change rapidly (effect on living things can change)</a:t>
            </a:r>
          </a:p>
          <a:p>
            <a:r>
              <a:rPr lang="en-US" sz="2400" dirty="0" smtClean="0"/>
              <a:t>Scientists don’t know exactly how many types of viruses exist.</a:t>
            </a:r>
          </a:p>
          <a:p>
            <a:r>
              <a:rPr lang="en-US" sz="2400" dirty="0" smtClean="0"/>
              <a:t>They are difficult to fight because of the above properties.</a:t>
            </a:r>
          </a:p>
          <a:p>
            <a:r>
              <a:rPr lang="en-US" sz="2400" dirty="0" smtClean="0"/>
              <a:t>Strictly speaking, they are non-living.</a:t>
            </a:r>
          </a:p>
          <a:p>
            <a:r>
              <a:rPr lang="en-US" sz="2400" dirty="0" smtClean="0"/>
              <a:t>Viruses contain protein and genetic material</a:t>
            </a:r>
          </a:p>
          <a:p>
            <a:r>
              <a:rPr lang="en-US" sz="2400" dirty="0" smtClean="0"/>
              <a:t>Their genetic material can be either RNA or DNA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154" y="5469743"/>
            <a:ext cx="1734028" cy="125394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9403" y="3660426"/>
            <a:ext cx="1739900" cy="128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2279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Characteristics of Viruses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Viruses can’t eat, drink, grow, break down food or use oxygen.</a:t>
            </a:r>
          </a:p>
          <a:p>
            <a:r>
              <a:rPr lang="en-US" sz="2400" dirty="0" smtClean="0"/>
              <a:t>Can’t function by its own.</a:t>
            </a:r>
          </a:p>
          <a:p>
            <a:r>
              <a:rPr lang="en-US" sz="2400" dirty="0" smtClean="0"/>
              <a:t>Can reproduce only inside a living cell that serves as a host.</a:t>
            </a:r>
          </a:p>
          <a:p>
            <a:r>
              <a:rPr lang="en-US" sz="2400" dirty="0" smtClean="0"/>
              <a:t>Host: a living thing that a virus or parasite lives on or in.</a:t>
            </a:r>
          </a:p>
          <a:p>
            <a:r>
              <a:rPr lang="en-US" sz="2400" dirty="0" smtClean="0"/>
              <a:t>Viruses use host cells as factories and force host cells to make viruses rather than new cells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8730" y="4151430"/>
            <a:ext cx="2402716" cy="249281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  <a:bevelB prst="convex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5292138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Classification of viruses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8231160" cy="4114800"/>
          </a:xfrm>
        </p:spPr>
        <p:txBody>
          <a:bodyPr>
            <a:normAutofit/>
          </a:bodyPr>
          <a:lstStyle/>
          <a:p>
            <a:r>
              <a:rPr lang="en-US" sz="3600" dirty="0"/>
              <a:t>Viruses may be classified by </a:t>
            </a:r>
            <a:r>
              <a:rPr lang="en-US" sz="3600" dirty="0" smtClean="0"/>
              <a:t>their:</a:t>
            </a:r>
          </a:p>
          <a:p>
            <a:pPr marL="0" indent="0">
              <a:buNone/>
            </a:pPr>
            <a:r>
              <a:rPr lang="en-US" sz="3600" dirty="0" smtClean="0"/>
              <a:t>1- shape</a:t>
            </a:r>
            <a:endParaRPr lang="en-US" sz="3600" dirty="0"/>
          </a:p>
          <a:p>
            <a:pPr marL="0" indent="0">
              <a:buNone/>
            </a:pPr>
            <a:r>
              <a:rPr lang="en-US" sz="3600" dirty="0" smtClean="0"/>
              <a:t>2- the </a:t>
            </a:r>
            <a:r>
              <a:rPr lang="en-US" sz="3600" dirty="0"/>
              <a:t>kind of disease they </a:t>
            </a:r>
            <a:r>
              <a:rPr lang="en-US" sz="3600" dirty="0" smtClean="0"/>
              <a:t>cause </a:t>
            </a:r>
          </a:p>
          <a:p>
            <a:pPr marL="0" indent="0">
              <a:buNone/>
            </a:pPr>
            <a:r>
              <a:rPr lang="en-US" sz="3600" dirty="0" smtClean="0"/>
              <a:t>3- their </a:t>
            </a:r>
            <a:r>
              <a:rPr lang="en-US" sz="3600" dirty="0"/>
              <a:t>life cycle</a:t>
            </a:r>
            <a:r>
              <a:rPr lang="en-US" sz="3600" dirty="0"/>
              <a:t> </a:t>
            </a:r>
            <a:endParaRPr lang="en-US" sz="3600" dirty="0" smtClean="0"/>
          </a:p>
          <a:p>
            <a:pPr marL="0" indent="0">
              <a:buNone/>
            </a:pPr>
            <a:r>
              <a:rPr lang="en-US" sz="3600" dirty="0" smtClean="0"/>
              <a:t>4- genetic material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5902" y="3750750"/>
            <a:ext cx="3331782" cy="296706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  <a:bevelB/>
          </a:sp3d>
        </p:spPr>
      </p:pic>
    </p:spTree>
    <p:extLst>
      <p:ext uri="{BB962C8B-B14F-4D97-AF65-F5344CB8AC3E}">
        <p14:creationId xmlns:p14="http://schemas.microsoft.com/office/powerpoint/2010/main" val="3036472728"/>
      </p:ext>
    </p:extLst>
  </p:cSld>
  <p:clrMapOvr>
    <a:masterClrMapping/>
  </p:clrMapOvr>
</p:sld>
</file>

<file path=ppt/theme/theme1.xml><?xml version="1.0" encoding="utf-8"?>
<a:theme xmlns:a="http://schemas.openxmlformats.org/drawingml/2006/main" name="Horizon">
  <a:themeElements>
    <a:clrScheme name="Infusion">
      <a:dk1>
        <a:sysClr val="windowText" lastClr="000000"/>
      </a:dk1>
      <a:lt1>
        <a:sysClr val="window" lastClr="FFFFFF"/>
      </a:lt1>
      <a:dk2>
        <a:srgbClr val="2F1F58"/>
      </a:dk2>
      <a:lt2>
        <a:srgbClr val="B7A9E0"/>
      </a:lt2>
      <a:accent1>
        <a:srgbClr val="8C73D0"/>
      </a:accent1>
      <a:accent2>
        <a:srgbClr val="C2E8C4"/>
      </a:accent2>
      <a:accent3>
        <a:srgbClr val="C5A6E8"/>
      </a:accent3>
      <a:accent4>
        <a:srgbClr val="B45EC7"/>
      </a:accent4>
      <a:accent5>
        <a:srgbClr val="9FDAFB"/>
      </a:accent5>
      <a:accent6>
        <a:srgbClr val="95C5B0"/>
      </a:accent6>
      <a:hlink>
        <a:srgbClr val="744AE0"/>
      </a:hlink>
      <a:folHlink>
        <a:srgbClr val="8D8AD1"/>
      </a:folHlink>
    </a:clrScheme>
    <a:fontScheme name="Horizon">
      <a:majorFont>
        <a:latin typeface="Arial Narrow"/>
        <a:ea typeface=""/>
        <a:cs typeface=""/>
        <a:font script="Jpan" typeface="ＭＳ ゴシック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ＭＳ ゴシック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Horizon.thmx</Template>
  <TotalTime>97</TotalTime>
  <Words>585</Words>
  <Application>Microsoft Macintosh PowerPoint</Application>
  <PresentationFormat>On-screen Show (4:3)</PresentationFormat>
  <Paragraphs>70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Horizon</vt:lpstr>
      <vt:lpstr>Viruses </vt:lpstr>
      <vt:lpstr>Warm up</vt:lpstr>
      <vt:lpstr>Introduction </vt:lpstr>
      <vt:lpstr>Objectives </vt:lpstr>
      <vt:lpstr>Who am I????????????</vt:lpstr>
      <vt:lpstr>PowerPoint Presentation</vt:lpstr>
      <vt:lpstr>Characteristics of Viruses</vt:lpstr>
      <vt:lpstr>Characteristics of Viruses</vt:lpstr>
      <vt:lpstr>Classification of viruses</vt:lpstr>
      <vt:lpstr>Basic shapes of viruses</vt:lpstr>
      <vt:lpstr>Genetic material and type of disease</vt:lpstr>
      <vt:lpstr>Life cycle of a virus</vt:lpstr>
      <vt:lpstr>Lytic cycle</vt:lpstr>
      <vt:lpstr>Lysogenic cycle </vt:lpstr>
      <vt:lpstr>Life cycle of a virus</vt:lpstr>
      <vt:lpstr>Wrap up </vt:lpstr>
      <vt:lpstr>Assignments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Viruses </dc:title>
  <dc:creator>Inas Nasr</dc:creator>
  <cp:lastModifiedBy>Inas Nasr</cp:lastModifiedBy>
  <cp:revision>10</cp:revision>
  <dcterms:created xsi:type="dcterms:W3CDTF">2012-02-09T06:09:12Z</dcterms:created>
  <dcterms:modified xsi:type="dcterms:W3CDTF">2012-02-09T07:46:45Z</dcterms:modified>
</cp:coreProperties>
</file>