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-12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952F8C-6FA5-AA43-AD46-910178205DD0}" type="doc">
      <dgm:prSet loTypeId="urn:microsoft.com/office/officeart/2008/layout/RadialCluster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C245B4-9C05-BC4C-80BB-090CC25A3B8E}">
      <dgm:prSet phldrT="[Text]"/>
      <dgm:spPr/>
      <dgm:t>
        <a:bodyPr/>
        <a:lstStyle/>
        <a:p>
          <a:r>
            <a:rPr lang="en-US" dirty="0" smtClean="0"/>
            <a:t>reproduction</a:t>
          </a:r>
          <a:endParaRPr lang="en-US" dirty="0"/>
        </a:p>
      </dgm:t>
    </dgm:pt>
    <dgm:pt modelId="{981FC501-E011-B248-813B-FF277EBF9C61}" type="parTrans" cxnId="{61A827A4-59C9-934F-9730-597F0BD14410}">
      <dgm:prSet/>
      <dgm:spPr/>
      <dgm:t>
        <a:bodyPr/>
        <a:lstStyle/>
        <a:p>
          <a:endParaRPr lang="en-US"/>
        </a:p>
      </dgm:t>
    </dgm:pt>
    <dgm:pt modelId="{F19F1999-6AE3-E643-8EEB-88E418189E47}" type="sibTrans" cxnId="{61A827A4-59C9-934F-9730-597F0BD14410}">
      <dgm:prSet/>
      <dgm:spPr/>
      <dgm:t>
        <a:bodyPr/>
        <a:lstStyle/>
        <a:p>
          <a:endParaRPr lang="en-US"/>
        </a:p>
      </dgm:t>
    </dgm:pt>
    <dgm:pt modelId="{08DD1818-009B-9F41-B2C3-900CE3CE3BB5}">
      <dgm:prSet phldrT="[Text]"/>
      <dgm:spPr/>
      <dgm:t>
        <a:bodyPr/>
        <a:lstStyle/>
        <a:p>
          <a:r>
            <a:rPr lang="en-US" dirty="0" smtClean="0"/>
            <a:t>fungi</a:t>
          </a:r>
          <a:endParaRPr lang="en-US" dirty="0"/>
        </a:p>
      </dgm:t>
    </dgm:pt>
    <dgm:pt modelId="{84948D5D-9506-794B-92F4-8F416050D2B4}" type="parTrans" cxnId="{4AA376B6-36BE-0048-A8E2-807200AAEFB6}">
      <dgm:prSet/>
      <dgm:spPr/>
      <dgm:t>
        <a:bodyPr/>
        <a:lstStyle/>
        <a:p>
          <a:endParaRPr lang="en-US"/>
        </a:p>
      </dgm:t>
    </dgm:pt>
    <dgm:pt modelId="{3F9A9BD7-E30C-854C-A7D7-F456158C11FD}" type="sibTrans" cxnId="{4AA376B6-36BE-0048-A8E2-807200AAEFB6}">
      <dgm:prSet/>
      <dgm:spPr/>
      <dgm:t>
        <a:bodyPr/>
        <a:lstStyle/>
        <a:p>
          <a:endParaRPr lang="en-US"/>
        </a:p>
      </dgm:t>
    </dgm:pt>
    <dgm:pt modelId="{80ADB57C-96D7-1148-9336-F8B63AC80746}">
      <dgm:prSet phldrT="[Text]"/>
      <dgm:spPr/>
      <dgm:t>
        <a:bodyPr/>
        <a:lstStyle/>
        <a:p>
          <a:r>
            <a:rPr lang="en-US" dirty="0" smtClean="0"/>
            <a:t>asexual</a:t>
          </a:r>
          <a:endParaRPr lang="en-US" dirty="0"/>
        </a:p>
      </dgm:t>
    </dgm:pt>
    <dgm:pt modelId="{44FDB481-E9C9-F046-B7A4-8AE769774D7D}" type="parTrans" cxnId="{5C4707D7-AD70-3A4E-B16F-45D015D6053D}">
      <dgm:prSet/>
      <dgm:spPr/>
      <dgm:t>
        <a:bodyPr/>
        <a:lstStyle/>
        <a:p>
          <a:endParaRPr lang="en-US"/>
        </a:p>
      </dgm:t>
    </dgm:pt>
    <dgm:pt modelId="{3DA36777-DA44-B64B-BD37-2D6753A5DE33}" type="sibTrans" cxnId="{5C4707D7-AD70-3A4E-B16F-45D015D6053D}">
      <dgm:prSet/>
      <dgm:spPr/>
      <dgm:t>
        <a:bodyPr/>
        <a:lstStyle/>
        <a:p>
          <a:endParaRPr lang="en-US"/>
        </a:p>
      </dgm:t>
    </dgm:pt>
    <dgm:pt modelId="{603ABDB8-FEF1-CA4C-81E3-96AF33A15569}">
      <dgm:prSet phldrT="[Text]"/>
      <dgm:spPr/>
      <dgm:t>
        <a:bodyPr/>
        <a:lstStyle/>
        <a:p>
          <a:r>
            <a:rPr lang="en-US" dirty="0" smtClean="0"/>
            <a:t>sexual</a:t>
          </a:r>
          <a:endParaRPr lang="en-US" dirty="0"/>
        </a:p>
      </dgm:t>
    </dgm:pt>
    <dgm:pt modelId="{F1BC364A-E53B-1B4D-BF72-A40E7855DB05}" type="parTrans" cxnId="{BA370F45-3DA9-9140-880A-71E11738A4A6}">
      <dgm:prSet/>
      <dgm:spPr/>
      <dgm:t>
        <a:bodyPr/>
        <a:lstStyle/>
        <a:p>
          <a:endParaRPr lang="en-US"/>
        </a:p>
      </dgm:t>
    </dgm:pt>
    <dgm:pt modelId="{280AFCBC-0DDE-4945-866F-DA45DC784346}" type="sibTrans" cxnId="{BA370F45-3DA9-9140-880A-71E11738A4A6}">
      <dgm:prSet/>
      <dgm:spPr/>
      <dgm:t>
        <a:bodyPr/>
        <a:lstStyle/>
        <a:p>
          <a:endParaRPr lang="en-US"/>
        </a:p>
      </dgm:t>
    </dgm:pt>
    <dgm:pt modelId="{0B596027-804E-E743-ACF5-CF73E5926A62}" type="pres">
      <dgm:prSet presAssocID="{EC952F8C-6FA5-AA43-AD46-910178205DD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8E8861C4-94C7-6047-920A-5C92FC2E7BE7}" type="pres">
      <dgm:prSet presAssocID="{5BC245B4-9C05-BC4C-80BB-090CC25A3B8E}" presName="singleCycle" presStyleCnt="0"/>
      <dgm:spPr/>
    </dgm:pt>
    <dgm:pt modelId="{EEF74794-E3AD-744B-B682-9EDCCA0CC4D8}" type="pres">
      <dgm:prSet presAssocID="{5BC245B4-9C05-BC4C-80BB-090CC25A3B8E}" presName="singleCenter" presStyleLbl="node1" presStyleIdx="0" presStyleCnt="4" custScaleX="246405" custLinFactNeighborX="437" custLinFactNeighborY="-12681">
        <dgm:presLayoutVars>
          <dgm:chMax val="7"/>
          <dgm:chPref val="7"/>
        </dgm:presLayoutVars>
      </dgm:prSet>
      <dgm:spPr/>
    </dgm:pt>
    <dgm:pt modelId="{D2AC46FD-E909-6246-AA68-986BB0DD3719}" type="pres">
      <dgm:prSet presAssocID="{84948D5D-9506-794B-92F4-8F416050D2B4}" presName="Name56" presStyleLbl="parChTrans1D2" presStyleIdx="0" presStyleCnt="3"/>
      <dgm:spPr/>
    </dgm:pt>
    <dgm:pt modelId="{CE91A638-DA22-4547-814A-985EE565CC57}" type="pres">
      <dgm:prSet presAssocID="{08DD1818-009B-9F41-B2C3-900CE3CE3BB5}" presName="text0" presStyleLbl="node1" presStyleIdx="1" presStyleCnt="4" custScaleX="174891">
        <dgm:presLayoutVars>
          <dgm:bulletEnabled val="1"/>
        </dgm:presLayoutVars>
      </dgm:prSet>
      <dgm:spPr/>
    </dgm:pt>
    <dgm:pt modelId="{4451C0EA-7DE5-4C4B-B81B-FFE90072239B}" type="pres">
      <dgm:prSet presAssocID="{44FDB481-E9C9-F046-B7A4-8AE769774D7D}" presName="Name56" presStyleLbl="parChTrans1D2" presStyleIdx="1" presStyleCnt="3"/>
      <dgm:spPr/>
    </dgm:pt>
    <dgm:pt modelId="{A45E9A44-862C-554B-914A-5BECCF1F7AB8}" type="pres">
      <dgm:prSet presAssocID="{80ADB57C-96D7-1148-9336-F8B63AC80746}" presName="text0" presStyleLbl="node1" presStyleIdx="2" presStyleCnt="4" custScaleX="285512" custRadScaleRad="136337" custRadScaleInc="-51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B5E923-5A21-D847-9C81-6C9326CB02FC}" type="pres">
      <dgm:prSet presAssocID="{F1BC364A-E53B-1B4D-BF72-A40E7855DB05}" presName="Name56" presStyleLbl="parChTrans1D2" presStyleIdx="2" presStyleCnt="3"/>
      <dgm:spPr/>
    </dgm:pt>
    <dgm:pt modelId="{3F1A0E72-9236-6542-AE25-D47CCBFFCCA9}" type="pres">
      <dgm:prSet presAssocID="{603ABDB8-FEF1-CA4C-81E3-96AF33A15569}" presName="text0" presStyleLbl="node1" presStyleIdx="3" presStyleCnt="4" custScaleX="229966" custRadScaleRad="137899" custRadScaleInc="5724">
        <dgm:presLayoutVars>
          <dgm:bulletEnabled val="1"/>
        </dgm:presLayoutVars>
      </dgm:prSet>
      <dgm:spPr/>
    </dgm:pt>
  </dgm:ptLst>
  <dgm:cxnLst>
    <dgm:cxn modelId="{9EB3DBD7-9EA4-6648-8761-37C6AF4FD0C0}" type="presOf" srcId="{08DD1818-009B-9F41-B2C3-900CE3CE3BB5}" destId="{CE91A638-DA22-4547-814A-985EE565CC57}" srcOrd="0" destOrd="0" presId="urn:microsoft.com/office/officeart/2008/layout/RadialCluster"/>
    <dgm:cxn modelId="{16B8A54D-74A9-6E46-B817-3A97CC71A5A0}" type="presOf" srcId="{F1BC364A-E53B-1B4D-BF72-A40E7855DB05}" destId="{9AB5E923-5A21-D847-9C81-6C9326CB02FC}" srcOrd="0" destOrd="0" presId="urn:microsoft.com/office/officeart/2008/layout/RadialCluster"/>
    <dgm:cxn modelId="{4AA376B6-36BE-0048-A8E2-807200AAEFB6}" srcId="{5BC245B4-9C05-BC4C-80BB-090CC25A3B8E}" destId="{08DD1818-009B-9F41-B2C3-900CE3CE3BB5}" srcOrd="0" destOrd="0" parTransId="{84948D5D-9506-794B-92F4-8F416050D2B4}" sibTransId="{3F9A9BD7-E30C-854C-A7D7-F456158C11FD}"/>
    <dgm:cxn modelId="{5C4707D7-AD70-3A4E-B16F-45D015D6053D}" srcId="{5BC245B4-9C05-BC4C-80BB-090CC25A3B8E}" destId="{80ADB57C-96D7-1148-9336-F8B63AC80746}" srcOrd="1" destOrd="0" parTransId="{44FDB481-E9C9-F046-B7A4-8AE769774D7D}" sibTransId="{3DA36777-DA44-B64B-BD37-2D6753A5DE33}"/>
    <dgm:cxn modelId="{750F0526-F87F-8845-9D1B-7D5C18290DC6}" type="presOf" srcId="{5BC245B4-9C05-BC4C-80BB-090CC25A3B8E}" destId="{EEF74794-E3AD-744B-B682-9EDCCA0CC4D8}" srcOrd="0" destOrd="0" presId="urn:microsoft.com/office/officeart/2008/layout/RadialCluster"/>
    <dgm:cxn modelId="{8B189D0C-B4ED-5047-A9EF-3526D8797C87}" type="presOf" srcId="{EC952F8C-6FA5-AA43-AD46-910178205DD0}" destId="{0B596027-804E-E743-ACF5-CF73E5926A62}" srcOrd="0" destOrd="0" presId="urn:microsoft.com/office/officeart/2008/layout/RadialCluster"/>
    <dgm:cxn modelId="{BA370F45-3DA9-9140-880A-71E11738A4A6}" srcId="{5BC245B4-9C05-BC4C-80BB-090CC25A3B8E}" destId="{603ABDB8-FEF1-CA4C-81E3-96AF33A15569}" srcOrd="2" destOrd="0" parTransId="{F1BC364A-E53B-1B4D-BF72-A40E7855DB05}" sibTransId="{280AFCBC-0DDE-4945-866F-DA45DC784346}"/>
    <dgm:cxn modelId="{E2346BC7-A641-3640-9A9A-046D111F4639}" type="presOf" srcId="{84948D5D-9506-794B-92F4-8F416050D2B4}" destId="{D2AC46FD-E909-6246-AA68-986BB0DD3719}" srcOrd="0" destOrd="0" presId="urn:microsoft.com/office/officeart/2008/layout/RadialCluster"/>
    <dgm:cxn modelId="{61A827A4-59C9-934F-9730-597F0BD14410}" srcId="{EC952F8C-6FA5-AA43-AD46-910178205DD0}" destId="{5BC245B4-9C05-BC4C-80BB-090CC25A3B8E}" srcOrd="0" destOrd="0" parTransId="{981FC501-E011-B248-813B-FF277EBF9C61}" sibTransId="{F19F1999-6AE3-E643-8EEB-88E418189E47}"/>
    <dgm:cxn modelId="{E1665782-BEB9-A843-9D1A-058BEEFE1731}" type="presOf" srcId="{80ADB57C-96D7-1148-9336-F8B63AC80746}" destId="{A45E9A44-862C-554B-914A-5BECCF1F7AB8}" srcOrd="0" destOrd="0" presId="urn:microsoft.com/office/officeart/2008/layout/RadialCluster"/>
    <dgm:cxn modelId="{F725BBA8-D7E7-9144-A732-8A4CAD80B281}" type="presOf" srcId="{44FDB481-E9C9-F046-B7A4-8AE769774D7D}" destId="{4451C0EA-7DE5-4C4B-B81B-FFE90072239B}" srcOrd="0" destOrd="0" presId="urn:microsoft.com/office/officeart/2008/layout/RadialCluster"/>
    <dgm:cxn modelId="{0DAF7CF6-E5FE-C44C-85CA-78B8A504403C}" type="presOf" srcId="{603ABDB8-FEF1-CA4C-81E3-96AF33A15569}" destId="{3F1A0E72-9236-6542-AE25-D47CCBFFCCA9}" srcOrd="0" destOrd="0" presId="urn:microsoft.com/office/officeart/2008/layout/RadialCluster"/>
    <dgm:cxn modelId="{E61E178F-689F-C940-AC1D-15052C59A6FE}" type="presParOf" srcId="{0B596027-804E-E743-ACF5-CF73E5926A62}" destId="{8E8861C4-94C7-6047-920A-5C92FC2E7BE7}" srcOrd="0" destOrd="0" presId="urn:microsoft.com/office/officeart/2008/layout/RadialCluster"/>
    <dgm:cxn modelId="{122167A0-3365-224A-B1B0-E4B4CEFD0F60}" type="presParOf" srcId="{8E8861C4-94C7-6047-920A-5C92FC2E7BE7}" destId="{EEF74794-E3AD-744B-B682-9EDCCA0CC4D8}" srcOrd="0" destOrd="0" presId="urn:microsoft.com/office/officeart/2008/layout/RadialCluster"/>
    <dgm:cxn modelId="{076DF50E-7796-3642-8FB3-B9EE399EDDDF}" type="presParOf" srcId="{8E8861C4-94C7-6047-920A-5C92FC2E7BE7}" destId="{D2AC46FD-E909-6246-AA68-986BB0DD3719}" srcOrd="1" destOrd="0" presId="urn:microsoft.com/office/officeart/2008/layout/RadialCluster"/>
    <dgm:cxn modelId="{DF5F92A5-578A-F644-A6CC-130F20E6003F}" type="presParOf" srcId="{8E8861C4-94C7-6047-920A-5C92FC2E7BE7}" destId="{CE91A638-DA22-4547-814A-985EE565CC57}" srcOrd="2" destOrd="0" presId="urn:microsoft.com/office/officeart/2008/layout/RadialCluster"/>
    <dgm:cxn modelId="{C32042B6-F976-8F46-B612-C6A2355DBFB2}" type="presParOf" srcId="{8E8861C4-94C7-6047-920A-5C92FC2E7BE7}" destId="{4451C0EA-7DE5-4C4B-B81B-FFE90072239B}" srcOrd="3" destOrd="0" presId="urn:microsoft.com/office/officeart/2008/layout/RadialCluster"/>
    <dgm:cxn modelId="{E79F0DFC-0B63-1549-962F-F5123E7C68AE}" type="presParOf" srcId="{8E8861C4-94C7-6047-920A-5C92FC2E7BE7}" destId="{A45E9A44-862C-554B-914A-5BECCF1F7AB8}" srcOrd="4" destOrd="0" presId="urn:microsoft.com/office/officeart/2008/layout/RadialCluster"/>
    <dgm:cxn modelId="{2367789F-4645-8F49-8CE1-932421ECE15B}" type="presParOf" srcId="{8E8861C4-94C7-6047-920A-5C92FC2E7BE7}" destId="{9AB5E923-5A21-D847-9C81-6C9326CB02FC}" srcOrd="5" destOrd="0" presId="urn:microsoft.com/office/officeart/2008/layout/RadialCluster"/>
    <dgm:cxn modelId="{4F07C114-0779-8D47-BCEA-9DA336DF740E}" type="presParOf" srcId="{8E8861C4-94C7-6047-920A-5C92FC2E7BE7}" destId="{3F1A0E72-9236-6542-AE25-D47CCBFFCCA9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F74794-E3AD-744B-B682-9EDCCA0CC4D8}">
      <dsp:nvSpPr>
        <dsp:cNvPr id="0" name=""/>
        <dsp:cNvSpPr/>
      </dsp:nvSpPr>
      <dsp:spPr>
        <a:xfrm>
          <a:off x="2084859" y="1710129"/>
          <a:ext cx="3629167" cy="147284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20000"/>
                <a:satMod val="13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100000"/>
                <a:satMod val="200000"/>
                <a:lumMod val="120000"/>
              </a:schemeClr>
            </a:gs>
          </a:gsLst>
          <a:lin ang="16200000" scaled="0"/>
        </a:gradFill>
        <a:ln>
          <a:noFill/>
        </a:ln>
        <a:effectLst>
          <a:outerShdw blurRad="88900" dist="50800" dir="2100000" sx="104000" sy="104000" algn="br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reproduction</a:t>
          </a:r>
          <a:endParaRPr lang="en-US" sz="3500" kern="1200" dirty="0"/>
        </a:p>
      </dsp:txBody>
      <dsp:txXfrm>
        <a:off x="2156757" y="1782027"/>
        <a:ext cx="3485371" cy="1329050"/>
      </dsp:txXfrm>
    </dsp:sp>
    <dsp:sp modelId="{D2AC46FD-E909-6246-AA68-986BB0DD3719}">
      <dsp:nvSpPr>
        <dsp:cNvPr id="0" name=""/>
        <dsp:cNvSpPr/>
      </dsp:nvSpPr>
      <dsp:spPr>
        <a:xfrm rot="16159746">
          <a:off x="3658512" y="1480525"/>
          <a:ext cx="4592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59238" y="0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1A638-DA22-4547-814A-985EE565CC57}">
      <dsp:nvSpPr>
        <dsp:cNvPr id="0" name=""/>
        <dsp:cNvSpPr/>
      </dsp:nvSpPr>
      <dsp:spPr>
        <a:xfrm>
          <a:off x="3016746" y="264115"/>
          <a:ext cx="1725837" cy="98680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20000"/>
                <a:satMod val="13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100000"/>
                <a:satMod val="200000"/>
                <a:lumMod val="120000"/>
              </a:schemeClr>
            </a:gs>
          </a:gsLst>
          <a:lin ang="16200000" scaled="0"/>
        </a:gradFill>
        <a:ln>
          <a:noFill/>
        </a:ln>
        <a:effectLst>
          <a:outerShdw blurRad="88900" dist="50800" dir="2100000" sx="104000" sy="104000" algn="br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fungi</a:t>
          </a:r>
          <a:endParaRPr lang="en-US" sz="3500" kern="1200" dirty="0"/>
        </a:p>
      </dsp:txBody>
      <dsp:txXfrm>
        <a:off x="3064918" y="312287"/>
        <a:ext cx="1629493" cy="890463"/>
      </dsp:txXfrm>
    </dsp:sp>
    <dsp:sp modelId="{4451C0EA-7DE5-4C4B-B81B-FFE90072239B}">
      <dsp:nvSpPr>
        <dsp:cNvPr id="0" name=""/>
        <dsp:cNvSpPr/>
      </dsp:nvSpPr>
      <dsp:spPr>
        <a:xfrm rot="2151348">
          <a:off x="4798768" y="3552828"/>
          <a:ext cx="126284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62841" y="0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5E9A44-862C-554B-914A-5BECCF1F7AB8}">
      <dsp:nvSpPr>
        <dsp:cNvPr id="0" name=""/>
        <dsp:cNvSpPr/>
      </dsp:nvSpPr>
      <dsp:spPr>
        <a:xfrm>
          <a:off x="5215943" y="3922681"/>
          <a:ext cx="2817453" cy="98680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20000"/>
                <a:satMod val="13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100000"/>
                <a:satMod val="200000"/>
                <a:lumMod val="120000"/>
              </a:schemeClr>
            </a:gs>
          </a:gsLst>
          <a:lin ang="16200000" scaled="0"/>
        </a:gradFill>
        <a:ln>
          <a:noFill/>
        </a:ln>
        <a:effectLst>
          <a:outerShdw blurRad="88900" dist="50800" dir="2100000" sx="104000" sy="104000" algn="br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asexual</a:t>
          </a:r>
          <a:endParaRPr lang="en-US" sz="3500" kern="1200" dirty="0"/>
        </a:p>
      </dsp:txBody>
      <dsp:txXfrm>
        <a:off x="5264115" y="3970853"/>
        <a:ext cx="2721109" cy="890463"/>
      </dsp:txXfrm>
    </dsp:sp>
    <dsp:sp modelId="{9AB5E923-5A21-D847-9C81-6C9326CB02FC}">
      <dsp:nvSpPr>
        <dsp:cNvPr id="0" name=""/>
        <dsp:cNvSpPr/>
      </dsp:nvSpPr>
      <dsp:spPr>
        <a:xfrm rot="8672117">
          <a:off x="1709023" y="3552828"/>
          <a:ext cx="127491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74911" y="0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1A0E72-9236-6542-AE25-D47CCBFFCCA9}">
      <dsp:nvSpPr>
        <dsp:cNvPr id="0" name=""/>
        <dsp:cNvSpPr/>
      </dsp:nvSpPr>
      <dsp:spPr>
        <a:xfrm>
          <a:off x="0" y="3922681"/>
          <a:ext cx="2269321" cy="98680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20000"/>
                <a:satMod val="13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100000"/>
                <a:satMod val="200000"/>
                <a:lumMod val="120000"/>
              </a:schemeClr>
            </a:gs>
          </a:gsLst>
          <a:lin ang="16200000" scaled="0"/>
        </a:gradFill>
        <a:ln>
          <a:noFill/>
        </a:ln>
        <a:effectLst>
          <a:outerShdw blurRad="88900" dist="50800" dir="2100000" sx="104000" sy="104000" algn="br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sexual</a:t>
          </a:r>
          <a:endParaRPr lang="en-US" sz="3500" kern="1200" dirty="0"/>
        </a:p>
      </dsp:txBody>
      <dsp:txXfrm>
        <a:off x="48172" y="3970853"/>
        <a:ext cx="2172977" cy="8904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65248"/>
            <a:ext cx="7772400" cy="97840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352800"/>
            <a:ext cx="7772400" cy="87782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Tx/>
              <a:buNone/>
              <a:defRPr sz="2000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2/25/12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5082" y="969264"/>
            <a:ext cx="3657600" cy="1161288"/>
          </a:xfrm>
        </p:spPr>
        <p:txBody>
          <a:bodyPr anchor="b">
            <a:noAutofit/>
          </a:bodyPr>
          <a:lstStyle>
            <a:lvl1pPr algn="l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63388" y="510988"/>
            <a:ext cx="3657600" cy="5553636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853" y="2130552"/>
            <a:ext cx="3657600" cy="358444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1000"/>
              </a:spcBef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2/25/12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51376"/>
            <a:ext cx="7776882" cy="1014984"/>
          </a:xfrm>
        </p:spPr>
        <p:txBody>
          <a:bodyPr anchor="b">
            <a:noAutofit/>
          </a:bodyPr>
          <a:lstStyle>
            <a:lvl1pPr algn="ctr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457199"/>
            <a:ext cx="5486400" cy="3644153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571" y="5181599"/>
            <a:ext cx="7776882" cy="950259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2/25/12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ybo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55141"/>
            <a:ext cx="7776882" cy="1013011"/>
          </a:xfrm>
        </p:spPr>
        <p:txBody>
          <a:bodyPr anchor="b">
            <a:noAutofit/>
          </a:bodyPr>
          <a:lstStyle>
            <a:lvl1pPr algn="ctr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571" y="5181599"/>
            <a:ext cx="7776882" cy="950259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2/25/12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idx="13"/>
          </p:nvPr>
        </p:nvSpPr>
        <p:spPr>
          <a:xfrm>
            <a:off x="68580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>
            <a:off x="341249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7" name="Picture Placeholder 2"/>
          <p:cNvSpPr>
            <a:spLocks noGrp="1"/>
          </p:cNvSpPr>
          <p:nvPr>
            <p:ph type="pic" idx="15"/>
          </p:nvPr>
        </p:nvSpPr>
        <p:spPr>
          <a:xfrm>
            <a:off x="341249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8" name="Picture Placeholder 2"/>
          <p:cNvSpPr>
            <a:spLocks noGrp="1"/>
          </p:cNvSpPr>
          <p:nvPr>
            <p:ph type="pic" idx="16"/>
          </p:nvPr>
        </p:nvSpPr>
        <p:spPr>
          <a:xfrm>
            <a:off x="613918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9" name="Picture Placeholder 2"/>
          <p:cNvSpPr>
            <a:spLocks noGrp="1"/>
          </p:cNvSpPr>
          <p:nvPr>
            <p:ph type="pic" idx="17"/>
          </p:nvPr>
        </p:nvSpPr>
        <p:spPr>
          <a:xfrm>
            <a:off x="613918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2/25/12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533400"/>
            <a:ext cx="1600200" cy="5592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3400"/>
            <a:ext cx="6019800" cy="55927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2/25/12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69141"/>
            <a:ext cx="7770813" cy="4257022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2/25/12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267200"/>
            <a:ext cx="7772400" cy="977153"/>
          </a:xfrm>
        </p:spPr>
        <p:txBody>
          <a:bodyPr anchor="b" anchorCtr="0"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99" y="5257800"/>
            <a:ext cx="7770813" cy="874058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2/25/12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540000">
            <a:off x="2056196" y="424650"/>
            <a:ext cx="5031609" cy="337580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buFont typeface="Arial" pitchFamily="34" charset="0"/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70813" cy="1743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56647"/>
            <a:ext cx="7770813" cy="1281953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Tx/>
              <a:buNone/>
              <a:defRPr sz="2000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2/25/12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760538"/>
            <a:ext cx="3611880" cy="436562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 marL="2398713" indent="-336550">
              <a:defRPr sz="1800"/>
            </a:lvl8pPr>
            <a:lvl9pPr marL="2398713" indent="-336550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4733" y="1760538"/>
            <a:ext cx="3611880" cy="436562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 marL="2398713" indent="-336550">
              <a:defRPr sz="1800"/>
            </a:lvl8pPr>
            <a:lvl9pPr marL="2398713" indent="-336550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2/25/12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50895"/>
            <a:ext cx="3611880" cy="61408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438400"/>
            <a:ext cx="3611880" cy="36877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 marL="2398713" indent="-336550">
              <a:defRPr sz="1600"/>
            </a:lvl8pPr>
            <a:lvl9pPr marL="2398713" indent="-3365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5526" y="1550895"/>
            <a:ext cx="3611880" cy="61408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5526" y="2438400"/>
            <a:ext cx="3611880" cy="36877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 marL="2398713" indent="-336550">
              <a:defRPr sz="1600"/>
            </a:lvl8pPr>
            <a:lvl9pPr marL="2398713" indent="-3365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2/25/12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86205" y="2191871"/>
            <a:ext cx="3429000" cy="1588"/>
          </a:xfrm>
          <a:prstGeom prst="line">
            <a:avLst/>
          </a:prstGeom>
          <a:ln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936966" y="2191871"/>
            <a:ext cx="3429000" cy="1588"/>
          </a:xfrm>
          <a:prstGeom prst="line">
            <a:avLst/>
          </a:prstGeom>
          <a:ln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2/25/12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2/25/12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5" y="971550"/>
            <a:ext cx="3657600" cy="1162050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457200"/>
            <a:ext cx="3657600" cy="5668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 marL="2398713" indent="-336550">
              <a:defRPr sz="1800"/>
            </a:lvl8pPr>
            <a:lvl9pPr marL="2398713" indent="-336550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905" y="2133601"/>
            <a:ext cx="3657600" cy="3581400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2/25/12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7770813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20435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51A0C47-018D-4460-B945-BFF7981B6CA6}" type="datetimeFigureOut">
              <a:rPr lang="en-US" smtClean="0"/>
              <a:t>2/25/12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05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29100" y="6356350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Tx/>
        <a:buBlip>
          <a:blip r:embed="rId16"/>
        </a:buBlip>
        <a:defRPr sz="22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Tx/>
        <a:buBlip>
          <a:blip r:embed="rId16"/>
        </a:buBlip>
        <a:defRPr sz="20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5pPr>
      <a:lvl6pPr marL="2055813" indent="-336550" algn="l" defTabSz="914400" rtl="0" eaLnBrk="1" latinLnBrk="0" hangingPunct="1">
        <a:spcBef>
          <a:spcPct val="20000"/>
        </a:spcBef>
        <a:buFontTx/>
        <a:buBlip>
          <a:blip r:embed="rId16"/>
        </a:buBlip>
        <a:defRPr lang="en-US" sz="1800" kern="1200" dirty="0" smtClean="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6pPr>
      <a:lvl7pPr marL="2398713" indent="-336550" algn="l" defTabSz="914400" rtl="0" eaLnBrk="1" latinLnBrk="0" hangingPunct="1">
        <a:spcBef>
          <a:spcPct val="20000"/>
        </a:spcBef>
        <a:buFontTx/>
        <a:buBlip>
          <a:blip r:embed="rId16"/>
        </a:buBlip>
        <a:defRPr lang="en-US" sz="1800" kern="1200" dirty="0" smtClean="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7pPr>
      <a:lvl8pPr marL="2743200" indent="-336550" algn="l" defTabSz="914400" rtl="0" eaLnBrk="1" latinLnBrk="0" hangingPunct="1">
        <a:spcBef>
          <a:spcPct val="20000"/>
        </a:spcBef>
        <a:buFontTx/>
        <a:buBlip>
          <a:blip r:embed="rId16"/>
        </a:buBlip>
        <a:defRPr lang="en-US" sz="1800" kern="1200" dirty="0" smtClean="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8pPr>
      <a:lvl9pPr marL="3087688" indent="-336550" algn="l" defTabSz="914400" rtl="0" eaLnBrk="1" latinLnBrk="0" hangingPunct="1">
        <a:spcBef>
          <a:spcPct val="20000"/>
        </a:spcBef>
        <a:buFontTx/>
        <a:buBlip>
          <a:blip r:embed="rId16"/>
        </a:buBlip>
        <a:defRPr lang="en-US" sz="1800" kern="1200" dirty="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7200" dirty="0" smtClean="0"/>
              <a:t>Fungi </a:t>
            </a: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11.1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452919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9717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024"/>
            <a:ext cx="7770813" cy="1131736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Hidden from view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8712" y="1550894"/>
            <a:ext cx="8349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Fungi cells are eukaryotic, may be single cell or many cell. Many cell fungi are made up of chains of cells called hyphae  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549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more fungi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9042393"/>
              </p:ext>
            </p:extLst>
          </p:nvPr>
        </p:nvGraphicFramePr>
        <p:xfrm>
          <a:off x="668636" y="1594563"/>
          <a:ext cx="8033397" cy="4909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30483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Asexual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016" y="1199859"/>
            <a:ext cx="7770813" cy="2403970"/>
          </a:xfrm>
        </p:spPr>
        <p:txBody>
          <a:bodyPr/>
          <a:lstStyle/>
          <a:p>
            <a:r>
              <a:rPr lang="en-US" dirty="0" smtClean="0"/>
              <a:t>It can occur by two ways:</a:t>
            </a:r>
          </a:p>
          <a:p>
            <a:pPr marL="0" indent="0">
              <a:buNone/>
            </a:pPr>
            <a:r>
              <a:rPr lang="en-US" dirty="0" smtClean="0"/>
              <a:t>1- hyphae divide and each piece produce new fungus.</a:t>
            </a:r>
          </a:p>
          <a:p>
            <a:pPr marL="0" indent="0">
              <a:buNone/>
            </a:pPr>
            <a:r>
              <a:rPr lang="en-US" dirty="0" smtClean="0"/>
              <a:t>2- the cap of the fungus produces spores (sac like structures that are reproductive cells and are protected by a thick cell wall.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016" y="3429000"/>
            <a:ext cx="83185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531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232" y="1697530"/>
            <a:ext cx="5040314" cy="49932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Sexual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69141"/>
            <a:ext cx="7770813" cy="1237016"/>
          </a:xfrm>
        </p:spPr>
        <p:txBody>
          <a:bodyPr/>
          <a:lstStyle/>
          <a:p>
            <a:r>
              <a:rPr lang="en-US" dirty="0" smtClean="0"/>
              <a:t>Special structures form to make sex cells. They join together to produce sexual spores that germinate and grow to become new fungus.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297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965" y="215900"/>
            <a:ext cx="8650541" cy="6426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Penicillium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16631"/>
            <a:ext cx="8993817" cy="705022"/>
          </a:xfrm>
        </p:spPr>
        <p:txBody>
          <a:bodyPr/>
          <a:lstStyle/>
          <a:p>
            <a:r>
              <a:rPr lang="en-US" dirty="0">
                <a:effectLst/>
              </a:rPr>
              <a:t>Penicillium is used to produce important antibiotic called penicillin.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997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Wrap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>
                <a:effectLst/>
              </a:rPr>
              <a:t>Fungi can be consumers, decomposers, or parasites, or they can live in mutualistic relationships with other organisms.</a:t>
            </a:r>
          </a:p>
          <a:p>
            <a:pPr lvl="0"/>
            <a:r>
              <a:rPr lang="en-US" dirty="0">
                <a:effectLst/>
              </a:rPr>
              <a:t>Most fungi are made up of chains of cells called hyphae. Many hyphae join together to form a mycelium.</a:t>
            </a:r>
          </a:p>
          <a:p>
            <a:pPr lvl="0"/>
            <a:r>
              <a:rPr lang="en-US" dirty="0">
                <a:effectLst/>
              </a:rPr>
              <a:t>During sexual reproduction, sac fungi form little sacs in which sexual spores develop.</a:t>
            </a:r>
          </a:p>
          <a:p>
            <a:pPr lvl="0"/>
            <a:r>
              <a:rPr lang="en-US" dirty="0">
                <a:effectLst/>
              </a:rPr>
              <a:t>Penicillium is used to produce important antibiotic called penicillin.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574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69141"/>
            <a:ext cx="7770813" cy="3605246"/>
          </a:xfrm>
        </p:spPr>
        <p:txBody>
          <a:bodyPr/>
          <a:lstStyle/>
          <a:p>
            <a:r>
              <a:rPr lang="en-US" dirty="0" smtClean="0"/>
              <a:t>SWQ2</a:t>
            </a:r>
          </a:p>
          <a:p>
            <a:pPr marL="0" indent="0">
              <a:buNone/>
            </a:pPr>
            <a:r>
              <a:rPr lang="en-US" dirty="0" smtClean="0"/>
              <a:t>1- 10.2 Bacteria’s role in the world</a:t>
            </a:r>
          </a:p>
          <a:p>
            <a:pPr marL="0" indent="0">
              <a:buNone/>
            </a:pPr>
            <a:r>
              <a:rPr lang="en-US" dirty="0" smtClean="0"/>
              <a:t>2- 10.3  Viruses </a:t>
            </a:r>
          </a:p>
          <a:p>
            <a:pPr marL="0" indent="0">
              <a:buNone/>
            </a:pPr>
            <a:r>
              <a:rPr lang="en-US" dirty="0" smtClean="0"/>
              <a:t>3- 11.1 Protists </a:t>
            </a:r>
          </a:p>
          <a:p>
            <a:pPr marL="0" indent="0">
              <a:buNone/>
            </a:pPr>
            <a:r>
              <a:rPr lang="en-US" dirty="0" smtClean="0"/>
              <a:t>4- 11.2 Kinds of Protists</a:t>
            </a:r>
          </a:p>
          <a:p>
            <a:pPr marL="0" indent="0">
              <a:buNone/>
            </a:pPr>
            <a:r>
              <a:rPr lang="en-US" dirty="0" smtClean="0"/>
              <a:t>5- 11.3 Fungi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8725" y="2968868"/>
            <a:ext cx="4712528" cy="270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125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800" y="2324100"/>
            <a:ext cx="4394200" cy="4533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78736"/>
            <a:ext cx="4749800" cy="44792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546"/>
            <a:ext cx="2646039" cy="1429871"/>
          </a:xfrm>
        </p:spPr>
        <p:txBody>
          <a:bodyPr/>
          <a:lstStyle/>
          <a:p>
            <a:pPr algn="l"/>
            <a:r>
              <a:rPr lang="en-US" dirty="0" smtClean="0"/>
              <a:t>Warm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2194"/>
            <a:ext cx="7770813" cy="1116543"/>
          </a:xfrm>
        </p:spPr>
        <p:txBody>
          <a:bodyPr>
            <a:noAutofit/>
          </a:bodyPr>
          <a:lstStyle/>
          <a:p>
            <a:r>
              <a:rPr lang="en-US" sz="2800" dirty="0" smtClean="0"/>
              <a:t>Identify the following figures.</a:t>
            </a:r>
          </a:p>
          <a:p>
            <a:r>
              <a:rPr lang="en-US" sz="2400" dirty="0" smtClean="0"/>
              <a:t>Specify</a:t>
            </a:r>
            <a:r>
              <a:rPr lang="en-US" sz="2800" dirty="0" smtClean="0"/>
              <a:t> which is a eukaryotic and which is prokaryotic.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3833" y="0"/>
            <a:ext cx="37592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23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>
                <a:effectLst/>
              </a:rPr>
              <a:t>Recognize that fungi are eukaryotic heterotrophs.</a:t>
            </a:r>
          </a:p>
          <a:p>
            <a:r>
              <a:rPr lang="en-US" sz="2800" dirty="0" smtClean="0">
                <a:effectLst/>
              </a:rPr>
              <a:t>Recognize </a:t>
            </a:r>
            <a:r>
              <a:rPr lang="en-US" sz="2800" dirty="0">
                <a:effectLst/>
              </a:rPr>
              <a:t>mycorrhiza as a </a:t>
            </a:r>
            <a:r>
              <a:rPr lang="en-US" sz="2800" dirty="0" smtClean="0">
                <a:effectLst/>
              </a:rPr>
              <a:t>relationship </a:t>
            </a:r>
            <a:r>
              <a:rPr lang="en-US" sz="2800" dirty="0">
                <a:effectLst/>
              </a:rPr>
              <a:t>between plants and fungi.</a:t>
            </a:r>
          </a:p>
          <a:p>
            <a:r>
              <a:rPr lang="en-US" sz="2800" dirty="0" smtClean="0">
                <a:effectLst/>
              </a:rPr>
              <a:t>Differentiate </a:t>
            </a:r>
            <a:r>
              <a:rPr lang="en-US" sz="2800" dirty="0">
                <a:effectLst/>
              </a:rPr>
              <a:t>between </a:t>
            </a:r>
            <a:r>
              <a:rPr lang="en-US" sz="2800" dirty="0" smtClean="0">
                <a:effectLst/>
              </a:rPr>
              <a:t>hyphae </a:t>
            </a:r>
            <a:r>
              <a:rPr lang="en-US" sz="2800" dirty="0">
                <a:effectLst/>
              </a:rPr>
              <a:t>and mycelium as </a:t>
            </a:r>
            <a:r>
              <a:rPr lang="en-US" sz="2800" dirty="0" smtClean="0">
                <a:effectLst/>
              </a:rPr>
              <a:t>fungal </a:t>
            </a:r>
            <a:r>
              <a:rPr lang="en-US" sz="2800" dirty="0">
                <a:effectLst/>
              </a:rPr>
              <a:t>parts.</a:t>
            </a:r>
          </a:p>
          <a:p>
            <a:r>
              <a:rPr lang="en-US" sz="2800" dirty="0" smtClean="0">
                <a:effectLst/>
              </a:rPr>
              <a:t>Explain </a:t>
            </a:r>
            <a:r>
              <a:rPr lang="en-US" sz="2800" dirty="0">
                <a:effectLst/>
              </a:rPr>
              <a:t>how do fungi reproduce.</a:t>
            </a:r>
          </a:p>
          <a:p>
            <a:r>
              <a:rPr lang="en-US" sz="2800" dirty="0" smtClean="0">
                <a:effectLst/>
              </a:rPr>
              <a:t>Give </a:t>
            </a:r>
            <a:r>
              <a:rPr lang="en-US" sz="2800" dirty="0">
                <a:effectLst/>
              </a:rPr>
              <a:t>one example of </a:t>
            </a:r>
            <a:r>
              <a:rPr lang="en-US" sz="2800" dirty="0" smtClean="0">
                <a:effectLst/>
              </a:rPr>
              <a:t>useful </a:t>
            </a:r>
            <a:r>
              <a:rPr lang="en-US" sz="2800" dirty="0">
                <a:effectLst/>
              </a:rPr>
              <a:t>fungi Penicillium.</a:t>
            </a:r>
            <a:r>
              <a:rPr lang="en-US" sz="2800" dirty="0">
                <a:effectLst/>
              </a:rPr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64119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542" y="1682540"/>
            <a:ext cx="5021826" cy="32560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31" y="4572000"/>
            <a:ext cx="3746500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835715"/>
          </a:xfrm>
        </p:spPr>
        <p:txBody>
          <a:bodyPr/>
          <a:lstStyle/>
          <a:p>
            <a:r>
              <a:rPr lang="en-US" dirty="0" smtClean="0"/>
              <a:t>Introduction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25817"/>
            <a:ext cx="7770813" cy="654669"/>
          </a:xfrm>
        </p:spPr>
        <p:txBody>
          <a:bodyPr/>
          <a:lstStyle/>
          <a:p>
            <a:r>
              <a:rPr lang="en-US" dirty="0" smtClean="0"/>
              <a:t>What is common between the following figures?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806" y="2057400"/>
            <a:ext cx="2552700" cy="273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57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fungi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58808"/>
            <a:ext cx="7770813" cy="2106272"/>
          </a:xfrm>
        </p:spPr>
        <p:txBody>
          <a:bodyPr/>
          <a:lstStyle/>
          <a:p>
            <a:r>
              <a:rPr lang="en-US" dirty="0" smtClean="0"/>
              <a:t>Eukaryotic heterotrophs that have nucleus, rigid cell wall but no chlorophyll.</a:t>
            </a:r>
          </a:p>
          <a:p>
            <a:r>
              <a:rPr lang="en-US" dirty="0" smtClean="0"/>
              <a:t>Different from other organisms.</a:t>
            </a:r>
          </a:p>
          <a:p>
            <a:r>
              <a:rPr lang="en-US" dirty="0" smtClean="0"/>
              <a:t>Different sizes and shapes.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0" y="3263900"/>
            <a:ext cx="8585200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53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023"/>
            <a:ext cx="9143999" cy="67369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Fungi for food!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69141"/>
            <a:ext cx="7770813" cy="2735941"/>
          </a:xfrm>
        </p:spPr>
        <p:txBody>
          <a:bodyPr/>
          <a:lstStyle/>
          <a:p>
            <a:r>
              <a:rPr lang="en-US" dirty="0" smtClean="0"/>
              <a:t>Fungi are heterotrophs, but they can’t catch or surround food.</a:t>
            </a:r>
          </a:p>
          <a:p>
            <a:r>
              <a:rPr lang="en-US" dirty="0" smtClean="0"/>
              <a:t>They live on or near their food supply.</a:t>
            </a:r>
          </a:p>
          <a:p>
            <a:r>
              <a:rPr lang="en-US" dirty="0" smtClean="0"/>
              <a:t>Most are consumers  get nutrients by secreting digestive juices onto a food source and then absorbing the dissolved food.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10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34" y="1"/>
            <a:ext cx="9109959" cy="68019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024"/>
            <a:ext cx="7770813" cy="1165106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Fungi for food!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533" y="1348178"/>
            <a:ext cx="8791916" cy="1126401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Many fungi are decomposers, which feed on dead plants or animal matter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6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" y="0"/>
            <a:ext cx="913634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54528"/>
            <a:ext cx="7770813" cy="803413"/>
          </a:xfrm>
        </p:spPr>
        <p:txBody>
          <a:bodyPr>
            <a:normAutofit fontScale="90000"/>
          </a:bodyPr>
          <a:lstStyle/>
          <a:p>
            <a:r>
              <a:rPr lang="en-US" dirty="0"/>
              <a:t>Fungi for food!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235" y="2787431"/>
            <a:ext cx="7770813" cy="670558"/>
          </a:xfrm>
        </p:spPr>
        <p:txBody>
          <a:bodyPr/>
          <a:lstStyle/>
          <a:p>
            <a:r>
              <a:rPr lang="en-US" dirty="0" smtClean="0"/>
              <a:t>Other fungi are parasites.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440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40" y="2412"/>
            <a:ext cx="9036360" cy="67826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Fungi for food!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69141"/>
            <a:ext cx="7770813" cy="1446686"/>
          </a:xfrm>
        </p:spPr>
        <p:txBody>
          <a:bodyPr/>
          <a:lstStyle/>
          <a:p>
            <a:r>
              <a:rPr lang="en-US" dirty="0" smtClean="0"/>
              <a:t>Some fungi live in mutualism with other organisms.</a:t>
            </a:r>
          </a:p>
          <a:p>
            <a:r>
              <a:rPr lang="en-US" dirty="0" smtClean="0"/>
              <a:t>Mycorrhiza is a mutualistic relationship between a plant and fungus.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650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tory">
  <a:themeElements>
    <a:clrScheme name="Story">
      <a:dk1>
        <a:sysClr val="windowText" lastClr="000000"/>
      </a:dk1>
      <a:lt1>
        <a:sysClr val="window" lastClr="FFFFFF"/>
      </a:lt1>
      <a:dk2>
        <a:srgbClr val="212121"/>
      </a:dk2>
      <a:lt2>
        <a:srgbClr val="CDD4D7"/>
      </a:lt2>
      <a:accent1>
        <a:srgbClr val="1D86CD"/>
      </a:accent1>
      <a:accent2>
        <a:srgbClr val="732E9A"/>
      </a:accent2>
      <a:accent3>
        <a:srgbClr val="B50B1B"/>
      </a:accent3>
      <a:accent4>
        <a:srgbClr val="E8950E"/>
      </a:accent4>
      <a:accent5>
        <a:srgbClr val="55992B"/>
      </a:accent5>
      <a:accent6>
        <a:srgbClr val="2C9C89"/>
      </a:accent6>
      <a:hlink>
        <a:srgbClr val="EC4D4D"/>
      </a:hlink>
      <a:folHlink>
        <a:srgbClr val="F8CE8A"/>
      </a:folHlink>
    </a:clrScheme>
    <a:fontScheme name="Story">
      <a:majorFont>
        <a:latin typeface="Calisto MT"/>
        <a:ea typeface=""/>
        <a:cs typeface=""/>
        <a:font script="Jpan" typeface="ＭＳ Ｐ明朝"/>
      </a:majorFont>
      <a:minorFont>
        <a:latin typeface="Calisto MT"/>
        <a:ea typeface=""/>
        <a:cs typeface=""/>
        <a:font script="Jpan" typeface="ＭＳ Ｐ明朝"/>
      </a:minorFont>
    </a:fontScheme>
    <a:fmtScheme name="Story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50000"/>
                <a:lumMod val="120000"/>
              </a:schemeClr>
              <a:schemeClr val="phClr">
                <a:satMod val="350000"/>
                <a:lumMod val="150000"/>
              </a:schemeClr>
            </a:duotone>
          </a:blip>
          <a:tile tx="0" ty="0" sx="20000" sy="20000" flip="none" algn="ctr"/>
        </a:blipFill>
        <a:gradFill rotWithShape="1">
          <a:gsLst>
            <a:gs pos="0">
              <a:schemeClr val="phClr">
                <a:shade val="20000"/>
                <a:satMod val="130000"/>
              </a:schemeClr>
            </a:gs>
            <a:gs pos="5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200000"/>
                <a:lumMod val="120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2100000" sx="104000" sy="104000" algn="br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127000" dist="63500" dir="5400000" sx="103000" sy="103000" rotWithShape="0">
              <a:srgbClr val="000000">
                <a:alpha val="75000"/>
              </a:srgbClr>
            </a:outerShdw>
          </a:effectLst>
          <a:scene3d>
            <a:camera prst="perspectiveFront" fov="3000000"/>
            <a:lightRig rig="balanced" dir="t">
              <a:rot lat="0" lon="0" rev="18000000"/>
            </a:lightRig>
          </a:scene3d>
          <a:sp3d prstMaterial="plastic">
            <a:bevelT w="25400" h="5080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50000"/>
              </a:schemeClr>
              <a:schemeClr val="phClr">
                <a:tint val="60000"/>
                <a:satMod val="40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Story.thmx</Template>
  <TotalTime>144</TotalTime>
  <Words>405</Words>
  <Application>Microsoft Macintosh PowerPoint</Application>
  <PresentationFormat>On-screen Show (4:3)</PresentationFormat>
  <Paragraphs>55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Story</vt:lpstr>
      <vt:lpstr>Fungi </vt:lpstr>
      <vt:lpstr>Warm up</vt:lpstr>
      <vt:lpstr>Objectives </vt:lpstr>
      <vt:lpstr>Introduction </vt:lpstr>
      <vt:lpstr>Characteristics of fungi</vt:lpstr>
      <vt:lpstr>Fungi for food!</vt:lpstr>
      <vt:lpstr>Fungi for food!</vt:lpstr>
      <vt:lpstr>Fungi for food!</vt:lpstr>
      <vt:lpstr>Fungi for food!</vt:lpstr>
      <vt:lpstr>Hidden from view</vt:lpstr>
      <vt:lpstr>Making more fungi</vt:lpstr>
      <vt:lpstr>Asexual reproduction</vt:lpstr>
      <vt:lpstr>Sexual reproduction</vt:lpstr>
      <vt:lpstr>Penicillium </vt:lpstr>
      <vt:lpstr>Wrap up</vt:lpstr>
      <vt:lpstr>Assignment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Fungi </dc:title>
  <dc:creator>Inas Nasr</dc:creator>
  <cp:lastModifiedBy>Inas Nasr</cp:lastModifiedBy>
  <cp:revision>14</cp:revision>
  <dcterms:created xsi:type="dcterms:W3CDTF">2012-02-25T12:49:44Z</dcterms:created>
  <dcterms:modified xsi:type="dcterms:W3CDTF">2012-02-25T15:14:05Z</dcterms:modified>
</cp:coreProperties>
</file>