
<file path=[Content_Types].xml><?xml version="1.0" encoding="utf-8"?>
<Types xmlns="http://schemas.openxmlformats.org/package/2006/content-types">
  <Default Extension="xml" ContentType="application/xml"/>
  <Default Extension="WAV" ContentType="audio/wav"/>
  <Default Extension="jpeg" ContentType="image/jpeg"/>
  <Default Extension="m4v" ContentType="video/unknown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66" r:id="rId13"/>
    <p:sldId id="267" r:id="rId14"/>
    <p:sldId id="268" r:id="rId15"/>
    <p:sldId id="269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2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1/18/12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1/18/12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1/18/12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1/18/12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1/18/12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1/18/12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140825E-4A15-4D39-8176-1F07E904CB30}" type="datetimeFigureOut">
              <a:rPr lang="en-US" smtClean="0"/>
              <a:t>1/18/12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gif"/><Relationship Id="rId3" Type="http://schemas.openxmlformats.org/officeDocument/2006/relationships/image" Target="../media/image18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5.gi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31.jpeg"/><Relationship Id="rId5" Type="http://schemas.openxmlformats.org/officeDocument/2006/relationships/image" Target="../media/image32.png"/><Relationship Id="rId1" Type="http://schemas.microsoft.com/office/2007/relationships/media" Target="../media/media2.WAV"/><Relationship Id="rId2" Type="http://schemas.openxmlformats.org/officeDocument/2006/relationships/audio" Target="../media/media2.WAV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4.png"/><Relationship Id="rId1" Type="http://schemas.microsoft.com/office/2007/relationships/media" Target="../media/media1.m4v"/><Relationship Id="rId2" Type="http://schemas.openxmlformats.org/officeDocument/2006/relationships/video" Target="../media/media1.m4v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8000" dirty="0" smtClean="0"/>
              <a:t>Kinetic Theory </a:t>
            </a:r>
            <a:endParaRPr lang="en-US" sz="8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16.1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325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Solid 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614" y="1828799"/>
            <a:ext cx="5173470" cy="4291027"/>
          </a:xfrm>
        </p:spPr>
        <p:txBody>
          <a:bodyPr>
            <a:normAutofit/>
          </a:bodyPr>
          <a:lstStyle/>
          <a:p>
            <a:r>
              <a:rPr lang="en-US" dirty="0" smtClean="0"/>
              <a:t>Describe the particles in a solid.</a:t>
            </a:r>
          </a:p>
          <a:p>
            <a:r>
              <a:rPr lang="en-US" dirty="0" smtClean="0"/>
              <a:t>Most solid materials have specific type of geometric in which they form when cooled.</a:t>
            </a:r>
          </a:p>
          <a:p>
            <a:r>
              <a:rPr lang="en-US" dirty="0" smtClean="0"/>
              <a:t>Chemical and physical properties of solids often can be attributed to the type of </a:t>
            </a:r>
            <a:r>
              <a:rPr lang="en-US" sz="3600" dirty="0" smtClean="0">
                <a:solidFill>
                  <a:srgbClr val="4D0058"/>
                </a:solidFill>
              </a:rPr>
              <a:t>geometric</a:t>
            </a:r>
            <a:r>
              <a:rPr lang="en-US" dirty="0" smtClean="0"/>
              <a:t> arrangement that the solid forms.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2934" y="2666010"/>
            <a:ext cx="2769123" cy="2596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002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78" y="381000"/>
            <a:ext cx="8364537" cy="1044388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How can a solid changes into a liquid?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9362" y="1444097"/>
            <a:ext cx="3921398" cy="118987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What is a </a:t>
            </a:r>
            <a:r>
              <a:rPr lang="en-US" b="1" i="1" dirty="0" smtClean="0">
                <a:solidFill>
                  <a:srgbClr val="FF0000"/>
                </a:solidFill>
              </a:rPr>
              <a:t>melting point</a:t>
            </a:r>
            <a:r>
              <a:rPr lang="en-US" dirty="0" smtClean="0">
                <a:solidFill>
                  <a:srgbClr val="FF0000"/>
                </a:solidFill>
              </a:rPr>
              <a:t>?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What is </a:t>
            </a:r>
            <a:r>
              <a:rPr lang="en-US" b="1" i="1" dirty="0" smtClean="0">
                <a:solidFill>
                  <a:srgbClr val="FF0000"/>
                </a:solidFill>
              </a:rPr>
              <a:t>heat of fusion</a:t>
            </a:r>
            <a:r>
              <a:rPr lang="en-US" dirty="0">
                <a:solidFill>
                  <a:srgbClr val="FF0000"/>
                </a:solidFill>
              </a:rPr>
              <a:t>?</a:t>
            </a:r>
          </a:p>
        </p:txBody>
      </p:sp>
      <p:pic>
        <p:nvPicPr>
          <p:cNvPr id="4" name="Picture 4" descr="solid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43862" y="2895600"/>
            <a:ext cx="2095500" cy="20955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5" name="Picture 7" descr="liquid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24374" y="2923285"/>
            <a:ext cx="2209800" cy="2209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2710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Liquid 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4" y="1828800"/>
            <a:ext cx="4564674" cy="2707460"/>
          </a:xfrm>
        </p:spPr>
        <p:txBody>
          <a:bodyPr/>
          <a:lstStyle/>
          <a:p>
            <a:r>
              <a:rPr lang="en-US" dirty="0" smtClean="0"/>
              <a:t>Describe the particles in a liquid.</a:t>
            </a:r>
          </a:p>
          <a:p>
            <a:r>
              <a:rPr lang="en-US" dirty="0" smtClean="0"/>
              <a:t>What is a melting point?</a:t>
            </a:r>
          </a:p>
          <a:p>
            <a:r>
              <a:rPr lang="en-US" dirty="0" smtClean="0"/>
              <a:t>What is heat of fusion.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1519" y="2364034"/>
            <a:ext cx="3491325" cy="3364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288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Evaporation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539029"/>
            <a:ext cx="7583487" cy="579542"/>
          </a:xfrm>
        </p:spPr>
        <p:txBody>
          <a:bodyPr/>
          <a:lstStyle/>
          <a:p>
            <a:r>
              <a:rPr lang="en-US" dirty="0" smtClean="0"/>
              <a:t>What is evaporation?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115" y="2243387"/>
            <a:ext cx="4486435" cy="4358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355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691207"/>
          </a:xfrm>
        </p:spPr>
        <p:txBody>
          <a:bodyPr/>
          <a:lstStyle/>
          <a:p>
            <a:pPr algn="ctr"/>
            <a:r>
              <a:rPr lang="en-US" dirty="0" smtClean="0"/>
              <a:t>Boiling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168981"/>
            <a:ext cx="7583487" cy="546551"/>
          </a:xfrm>
        </p:spPr>
        <p:txBody>
          <a:bodyPr/>
          <a:lstStyle/>
          <a:p>
            <a:r>
              <a:rPr lang="en-US" dirty="0" smtClean="0"/>
              <a:t>What is boiling?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5833" y="1447800"/>
            <a:ext cx="4482441" cy="5179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995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Evaporation and boiling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277" y="1732026"/>
            <a:ext cx="8822078" cy="4899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476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Boiling and heat of vaporization.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0" y="1860187"/>
            <a:ext cx="6159500" cy="3962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3037" y="6095984"/>
            <a:ext cx="7966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How does external pressure affect the boiling point of a liquid?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878719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7200" dirty="0" smtClean="0"/>
              <a:t>Gases</a:t>
            </a:r>
            <a:r>
              <a:rPr lang="en-US" sz="6600" dirty="0" smtClean="0"/>
              <a:t> 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386" y="1469434"/>
            <a:ext cx="7583487" cy="187799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Describe the molecules of a gas.</a:t>
            </a:r>
          </a:p>
          <a:p>
            <a:r>
              <a:rPr lang="en-US" dirty="0" smtClean="0"/>
              <a:t>What happens when you put 5 ml gas in a 20 ml container? How?</a:t>
            </a:r>
          </a:p>
          <a:p>
            <a:r>
              <a:rPr lang="en-US" dirty="0" smtClean="0"/>
              <a:t>What is diffusion?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0797" y="2501899"/>
            <a:ext cx="3913340" cy="4082261"/>
          </a:xfrm>
          <a:prstGeom prst="rect">
            <a:avLst/>
          </a:prstGeom>
        </p:spPr>
      </p:pic>
      <p:pic>
        <p:nvPicPr>
          <p:cNvPr id="5" name="Picture 8" descr="gas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79463" y="3799040"/>
            <a:ext cx="1981200" cy="1981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1719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Heating curve of a liquid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5517" y="1757738"/>
            <a:ext cx="69596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743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mag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938"/>
            <a:ext cx="9144000" cy="6873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0" y="304800"/>
            <a:ext cx="9144000" cy="3429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smtClean="0">
                <a:latin typeface="Eras Demi ITC" charset="0"/>
              </a:rPr>
              <a:t>But what happens if you raise the temperature to super-high levels…</a:t>
            </a:r>
            <a:br>
              <a:rPr lang="en-US" sz="4000" smtClean="0">
                <a:latin typeface="Eras Demi ITC" charset="0"/>
              </a:rPr>
            </a:br>
            <a:r>
              <a:rPr lang="en-US" sz="4000" smtClean="0">
                <a:latin typeface="Eras Demi ITC" charset="0"/>
              </a:rPr>
              <a:t>between </a:t>
            </a:r>
            <a:br>
              <a:rPr lang="en-US" sz="4000" smtClean="0">
                <a:latin typeface="Eras Demi ITC" charset="0"/>
              </a:rPr>
            </a:br>
            <a:r>
              <a:rPr lang="en-US" sz="4000" smtClean="0">
                <a:latin typeface="Eras Demi ITC" charset="0"/>
              </a:rPr>
              <a:t>1000</a:t>
            </a:r>
            <a:r>
              <a:rPr lang="en-US" sz="4000" smtClean="0">
                <a:latin typeface="Eras Demi ITC" charset="0"/>
                <a:cs typeface="Arial" charset="0"/>
              </a:rPr>
              <a:t>°C and 1,000,000,000°C ?</a:t>
            </a:r>
            <a:endParaRPr lang="en-US" sz="4000" dirty="0">
              <a:latin typeface="Eras Demi ITC" charset="0"/>
              <a:cs typeface="Arial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362200" y="3886200"/>
            <a:ext cx="48768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4800" dirty="0">
                <a:solidFill>
                  <a:schemeClr val="tx2"/>
                </a:solidFill>
                <a:latin typeface="Eras Demi ITC" charset="0"/>
              </a:rPr>
              <a:t>Will everything just be a gas?</a:t>
            </a:r>
            <a:endParaRPr lang="en-US" sz="4800" dirty="0">
              <a:solidFill>
                <a:schemeClr val="tx2"/>
              </a:solidFill>
              <a:latin typeface="Eras Demi ITC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5614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Name the states of matter that you know.</a:t>
            </a:r>
          </a:p>
          <a:p>
            <a:r>
              <a:rPr lang="en-US" dirty="0" smtClean="0"/>
              <a:t>Give an example from your daily life about the states of matter that you mentioned.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2819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8800" b="1" dirty="0" smtClean="0"/>
              <a:t>Plasma </a:t>
            </a:r>
            <a:endParaRPr lang="en-US" sz="8800" b="1" dirty="0"/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457200" y="1600200"/>
            <a:ext cx="4495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82575" indent="-282575" algn="l" defTabSz="914400" rtl="0" eaLnBrk="1" latinLnBrk="0" hangingPunct="1">
              <a:spcBef>
                <a:spcPts val="2000"/>
              </a:spcBef>
              <a:buFont typeface="Wingdings 2" pitchFamily="18" charset="2"/>
              <a:buChar char=""/>
              <a:defRPr sz="2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77850" indent="-295275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60425" indent="-282575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143000" indent="-282575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425575" indent="-282575" algn="l" defTabSz="914400" rtl="0" eaLnBrk="1" latinLnBrk="0" hangingPunct="1">
              <a:spcBef>
                <a:spcPts val="600"/>
              </a:spcBef>
              <a:buFont typeface="Wingdings 2" pitchFamily="18" charset="2"/>
              <a:buChar char="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711325" indent="-288925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"/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2000250" indent="-288925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"/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2290763" indent="-288925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"/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2571750" indent="-288925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"/>
              <a:defRPr lang="en-US" sz="18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 typeface="Wingdings" charset="0"/>
              <a:buChar char="§"/>
            </a:pPr>
            <a:r>
              <a:rPr lang="en-US" sz="2800" b="1" smtClean="0">
                <a:latin typeface="Arial Black" charset="0"/>
              </a:rPr>
              <a:t>A plasma is an ionized gas.</a:t>
            </a:r>
          </a:p>
          <a:p>
            <a:pPr>
              <a:lnSpc>
                <a:spcPct val="90000"/>
              </a:lnSpc>
              <a:buFont typeface="Wingdings" charset="0"/>
              <a:buChar char="§"/>
            </a:pPr>
            <a:r>
              <a:rPr lang="en-US" sz="2800" b="1" smtClean="0">
                <a:solidFill>
                  <a:srgbClr val="3333FF"/>
                </a:solidFill>
                <a:latin typeface="Arial Black" charset="0"/>
              </a:rPr>
              <a:t>A plasma is a very good conductor of electricity and is affected by magnetic fields.</a:t>
            </a:r>
          </a:p>
          <a:p>
            <a:pPr>
              <a:lnSpc>
                <a:spcPct val="90000"/>
              </a:lnSpc>
              <a:buFont typeface="Wingdings" charset="0"/>
              <a:buChar char="§"/>
            </a:pPr>
            <a:r>
              <a:rPr lang="en-US" sz="2800" b="1" smtClean="0">
                <a:latin typeface="Arial Black" charset="0"/>
              </a:rPr>
              <a:t>Plasmas, like gases have an indefinite shape and an indefinite volume.</a:t>
            </a:r>
            <a:endParaRPr lang="en-US" sz="2800" b="1" dirty="0">
              <a:latin typeface="Arial Black" charset="0"/>
            </a:endParaRPr>
          </a:p>
        </p:txBody>
      </p:sp>
      <p:pic>
        <p:nvPicPr>
          <p:cNvPr id="7" name="Picture 6" descr="Plasm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752600"/>
            <a:ext cx="35814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4953000" y="4573588"/>
            <a:ext cx="3962400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sz="2800" dirty="0">
                <a:latin typeface="Arial Black" charset="0"/>
              </a:rPr>
              <a:t> </a:t>
            </a:r>
            <a:r>
              <a:rPr lang="en-US" sz="2800" b="1" dirty="0">
                <a:solidFill>
                  <a:srgbClr val="3333FF"/>
                </a:solidFill>
                <a:latin typeface="Arial Black" charset="0"/>
              </a:rPr>
              <a:t>Plasma is the </a:t>
            </a:r>
          </a:p>
          <a:p>
            <a:r>
              <a:rPr lang="en-US" sz="2800" b="1" dirty="0">
                <a:solidFill>
                  <a:srgbClr val="3333FF"/>
                </a:solidFill>
                <a:latin typeface="Arial Black" charset="0"/>
              </a:rPr>
              <a:t>   common state</a:t>
            </a:r>
          </a:p>
          <a:p>
            <a:r>
              <a:rPr lang="en-US" sz="2800" b="1" dirty="0">
                <a:solidFill>
                  <a:srgbClr val="3333FF"/>
                </a:solidFill>
                <a:latin typeface="Arial Black" charset="0"/>
              </a:rPr>
              <a:t>   of matter</a:t>
            </a:r>
          </a:p>
        </p:txBody>
      </p:sp>
    </p:spTree>
    <p:extLst>
      <p:ext uri="{BB962C8B-B14F-4D97-AF65-F5344CB8AC3E}">
        <p14:creationId xmlns:p14="http://schemas.microsoft.com/office/powerpoint/2010/main" val="4188978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641720"/>
          </a:xfrm>
        </p:spPr>
        <p:txBody>
          <a:bodyPr/>
          <a:lstStyle/>
          <a:p>
            <a:pPr algn="ctr"/>
            <a:r>
              <a:rPr lang="en-US" dirty="0" smtClean="0"/>
              <a:t>States of matter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425" y="1022720"/>
            <a:ext cx="8708964" cy="5657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961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0"/>
            <a:ext cx="92964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r>
              <a:rPr lang="en-US" sz="3200" dirty="0">
                <a:solidFill>
                  <a:schemeClr val="bg1"/>
                </a:solidFill>
                <a:latin typeface="Eras Demi ITC" charset="0"/>
              </a:rPr>
              <a:t>Some places where plasmas are found…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737616" y="1839156"/>
            <a:ext cx="2895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Chiller" charset="0"/>
              </a:rPr>
              <a:t>1.</a:t>
            </a:r>
            <a:r>
              <a:rPr lang="en-US" sz="4400" dirty="0">
                <a:solidFill>
                  <a:schemeClr val="bg1"/>
                </a:solidFill>
                <a:latin typeface="Eras Demi ITC" charset="0"/>
              </a:rPr>
              <a:t> </a:t>
            </a:r>
            <a:r>
              <a:rPr lang="en-US" sz="4400" dirty="0">
                <a:solidFill>
                  <a:schemeClr val="bg1"/>
                </a:solidFill>
                <a:latin typeface="Chiller" charset="0"/>
              </a:rPr>
              <a:t>Flames</a:t>
            </a:r>
          </a:p>
        </p:txBody>
      </p:sp>
    </p:spTree>
    <p:extLst>
      <p:ext uri="{BB962C8B-B14F-4D97-AF65-F5344CB8AC3E}">
        <p14:creationId xmlns:p14="http://schemas.microsoft.com/office/powerpoint/2010/main" val="1352839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3l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287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066800" y="5562600"/>
            <a:ext cx="4343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Chiller" charset="0"/>
              </a:rPr>
              <a:t>2. Lightning</a:t>
            </a:r>
          </a:p>
        </p:txBody>
      </p:sp>
      <p:pic>
        <p:nvPicPr>
          <p:cNvPr id="6" name="8E981339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6705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-697749" y="227495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562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1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28600" y="152400"/>
            <a:ext cx="75438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Chiller" charset="0"/>
              </a:rPr>
              <a:t>3. Aurora (Northern Lights)</a:t>
            </a:r>
          </a:p>
        </p:txBody>
      </p:sp>
    </p:spTree>
    <p:extLst>
      <p:ext uri="{BB962C8B-B14F-4D97-AF65-F5344CB8AC3E}">
        <p14:creationId xmlns:p14="http://schemas.microsoft.com/office/powerpoint/2010/main" val="4438829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S-Su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81000" y="0"/>
            <a:ext cx="83058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3600" dirty="0">
                <a:solidFill>
                  <a:schemeClr val="folHlink"/>
                </a:solidFill>
                <a:latin typeface="Eras Demi ITC" charset="0"/>
              </a:rPr>
              <a:t>The Sun is an example of a star in its plasma state</a:t>
            </a:r>
          </a:p>
        </p:txBody>
      </p:sp>
    </p:spTree>
    <p:extLst>
      <p:ext uri="{BB962C8B-B14F-4D97-AF65-F5344CB8AC3E}">
        <p14:creationId xmlns:p14="http://schemas.microsoft.com/office/powerpoint/2010/main" val="1984411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Amorphous solids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Ice melts at:0</a:t>
            </a:r>
            <a:r>
              <a:rPr lang="en-US" baseline="30000" dirty="0" smtClean="0"/>
              <a:t>o</a:t>
            </a:r>
            <a:r>
              <a:rPr lang="en-US" dirty="0" smtClean="0"/>
              <a:t>C</a:t>
            </a:r>
          </a:p>
          <a:p>
            <a:r>
              <a:rPr lang="en-US" dirty="0" smtClean="0"/>
              <a:t>Gold melts at 1064 </a:t>
            </a:r>
            <a:r>
              <a:rPr lang="en-US" baseline="30000" dirty="0" err="1" smtClean="0"/>
              <a:t>o</a:t>
            </a:r>
            <a:r>
              <a:rPr lang="en-US" dirty="0" err="1" smtClean="0"/>
              <a:t>C</a:t>
            </a:r>
            <a:endParaRPr lang="en-US" dirty="0" smtClean="0"/>
          </a:p>
          <a:p>
            <a:r>
              <a:rPr lang="en-US" dirty="0" smtClean="0"/>
              <a:t>Lead melts at 327 </a:t>
            </a:r>
            <a:r>
              <a:rPr lang="en-US" baseline="30000" dirty="0" err="1" smtClean="0"/>
              <a:t>o</a:t>
            </a:r>
            <a:r>
              <a:rPr lang="en-US" dirty="0" err="1" smtClean="0"/>
              <a:t>C</a:t>
            </a:r>
            <a:endParaRPr lang="en-US" dirty="0" smtClean="0"/>
          </a:p>
          <a:p>
            <a:r>
              <a:rPr lang="en-US" dirty="0" smtClean="0"/>
              <a:t>Some solids have no specific melting point, they soften and directly become liquid. Those solids are called amorphous solids</a:t>
            </a:r>
            <a:r>
              <a:rPr lang="en-US" dirty="0" smtClean="0"/>
              <a:t>.</a:t>
            </a:r>
          </a:p>
          <a:p>
            <a:r>
              <a:rPr lang="en-US" dirty="0" smtClean="0"/>
              <a:t>Amorphous solids don</a:t>
            </a:r>
            <a:r>
              <a:rPr lang="fr-FR" dirty="0" smtClean="0"/>
              <a:t>’</a:t>
            </a:r>
            <a:r>
              <a:rPr lang="en-US" dirty="0" smtClean="0"/>
              <a:t>t have ordered arrangement of particles.</a:t>
            </a:r>
            <a:endParaRPr lang="en-US" dirty="0" smtClean="0"/>
          </a:p>
          <a:p>
            <a:r>
              <a:rPr lang="en-US" dirty="0" smtClean="0"/>
              <a:t>Examples of amorphous solids are glass and plastic rocks obsidian (volcanic glass)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707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Liquid crystals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76087"/>
            <a:ext cx="7583487" cy="4208930"/>
          </a:xfrm>
        </p:spPr>
        <p:txBody>
          <a:bodyPr/>
          <a:lstStyle/>
          <a:p>
            <a:r>
              <a:rPr lang="en-US" dirty="0" smtClean="0"/>
              <a:t>Are another group of materials that do not change state in the usual manner. </a:t>
            </a:r>
            <a:endParaRPr lang="en-US" dirty="0" smtClean="0"/>
          </a:p>
          <a:p>
            <a:r>
              <a:rPr lang="en-US" dirty="0" smtClean="0"/>
              <a:t>Have geometric order in the solid state</a:t>
            </a:r>
            <a:endParaRPr lang="en-US" dirty="0" smtClean="0"/>
          </a:p>
          <a:p>
            <a:r>
              <a:rPr lang="en-US" dirty="0" smtClean="0"/>
              <a:t>liquid crystals are highly responsive to temperature and electric fields. </a:t>
            </a:r>
          </a:p>
          <a:p>
            <a:r>
              <a:rPr lang="en-US" dirty="0" smtClean="0"/>
              <a:t>Example are the displays of watches , clocks, calculators, some notebook computers…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8192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658216"/>
          </a:xfrm>
        </p:spPr>
        <p:txBody>
          <a:bodyPr/>
          <a:lstStyle/>
          <a:p>
            <a:pPr algn="ctr"/>
            <a:r>
              <a:rPr lang="en-US" dirty="0" smtClean="0"/>
              <a:t>Wrap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0287" y="1039215"/>
            <a:ext cx="8131666" cy="5641457"/>
          </a:xfrm>
        </p:spPr>
        <p:txBody>
          <a:bodyPr>
            <a:noAutofit/>
          </a:bodyPr>
          <a:lstStyle/>
          <a:p>
            <a:pPr lvl="1"/>
            <a:r>
              <a:rPr lang="en-US" dirty="0"/>
              <a:t>Explain the kinetic theory of matter</a:t>
            </a:r>
          </a:p>
          <a:p>
            <a:pPr lvl="1"/>
            <a:r>
              <a:rPr lang="en-US" dirty="0"/>
              <a:t>Define thermal energy </a:t>
            </a:r>
          </a:p>
          <a:p>
            <a:pPr lvl="1"/>
            <a:r>
              <a:rPr lang="en-US" dirty="0"/>
              <a:t>How are kinetic energy and temperature related?</a:t>
            </a:r>
          </a:p>
          <a:p>
            <a:pPr lvl="1"/>
            <a:r>
              <a:rPr lang="en-US" dirty="0"/>
              <a:t>Describe the particle movement, shape, and volume in the four states of matter</a:t>
            </a:r>
          </a:p>
          <a:p>
            <a:pPr lvl="1"/>
            <a:r>
              <a:rPr lang="en-US" dirty="0"/>
              <a:t>Compare between melting and boiling points</a:t>
            </a:r>
          </a:p>
          <a:p>
            <a:pPr lvl="1"/>
            <a:r>
              <a:rPr lang="en-US" dirty="0"/>
              <a:t>Distinguish between heat of fusion and heat of vaporization</a:t>
            </a:r>
          </a:p>
          <a:p>
            <a:pPr lvl="1"/>
            <a:r>
              <a:rPr lang="en-US" dirty="0"/>
              <a:t>Compare between evaporation and boiling</a:t>
            </a:r>
          </a:p>
          <a:p>
            <a:pPr lvl="1"/>
            <a:r>
              <a:rPr lang="en-US" dirty="0"/>
              <a:t>Compare between state changes of water using the temperature Vs. heat </a:t>
            </a:r>
            <a:r>
              <a:rPr lang="en-US" dirty="0" smtClean="0"/>
              <a:t>graph</a:t>
            </a:r>
            <a:endParaRPr lang="en-US" dirty="0"/>
          </a:p>
          <a:p>
            <a:pPr lvl="1"/>
            <a:r>
              <a:rPr lang="en-US" dirty="0"/>
              <a:t>Explain why diffusion in gases is faster than in liquids/ solids</a:t>
            </a:r>
          </a:p>
          <a:p>
            <a:pPr lvl="1"/>
            <a:r>
              <a:rPr lang="en-US" dirty="0"/>
              <a:t>Explain why amorphous solids melts over a temperature range</a:t>
            </a:r>
          </a:p>
          <a:p>
            <a:pPr lvl="1"/>
            <a:r>
              <a:rPr lang="en-US" dirty="0"/>
              <a:t>List examples of amorphous solids.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009862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/>
          <a:p>
            <a:pPr algn="ctr"/>
            <a:r>
              <a:rPr lang="en-US" dirty="0" smtClean="0"/>
              <a:t>Assessment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H.W page: 483 # 1 till 7</a:t>
            </a:r>
          </a:p>
          <a:p>
            <a:r>
              <a:rPr lang="en-US" dirty="0" smtClean="0"/>
              <a:t>SWQ 1:</a:t>
            </a:r>
          </a:p>
          <a:p>
            <a:pPr marL="0" indent="0">
              <a:buNone/>
            </a:pPr>
            <a:r>
              <a:rPr lang="en-US" dirty="0" smtClean="0"/>
              <a:t>1- 15.1: Composition of Matter</a:t>
            </a:r>
          </a:p>
          <a:p>
            <a:pPr marL="0" indent="0">
              <a:buNone/>
            </a:pPr>
            <a:r>
              <a:rPr lang="en-US" dirty="0" smtClean="0"/>
              <a:t>2- 15.2: Properties of Matter</a:t>
            </a:r>
          </a:p>
          <a:p>
            <a:pPr marL="0" indent="0">
              <a:buNone/>
            </a:pPr>
            <a:r>
              <a:rPr lang="en-US" dirty="0" smtClean="0"/>
              <a:t>3- 16.1: Kinetic Theory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299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Explain the kinetic theory of matter.</a:t>
            </a:r>
          </a:p>
          <a:p>
            <a:r>
              <a:rPr lang="en-US" sz="3600" dirty="0" smtClean="0"/>
              <a:t>Describe particle movement in the four states of matter. </a:t>
            </a:r>
          </a:p>
          <a:p>
            <a:r>
              <a:rPr lang="en-US" sz="3600" dirty="0" smtClean="0"/>
              <a:t>Explain particle behavior at the melting and boiling points.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787536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720" y="16495"/>
            <a:ext cx="905028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1604"/>
            <a:ext cx="7583487" cy="1044388"/>
          </a:xfrm>
        </p:spPr>
        <p:txBody>
          <a:bodyPr/>
          <a:lstStyle/>
          <a:p>
            <a:pPr algn="ctr"/>
            <a:r>
              <a:rPr lang="en-US" sz="8000" dirty="0" smtClean="0"/>
              <a:t>Introduction </a:t>
            </a:r>
            <a:endParaRPr lang="en-US" sz="8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720" y="1045992"/>
            <a:ext cx="7807026" cy="2005674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What happens to molecules of water as ice melts?</a:t>
            </a:r>
          </a:p>
          <a:p>
            <a:r>
              <a:rPr lang="en-US" sz="4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Why does snow melts when you hold it in your hand?</a:t>
            </a:r>
          </a:p>
          <a:p>
            <a:r>
              <a:rPr lang="en-US" sz="40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What happen when water boils?</a:t>
            </a:r>
            <a:endParaRPr lang="en-US" sz="40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855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Kinetic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28800"/>
            <a:ext cx="7583487" cy="1090902"/>
          </a:xfrm>
        </p:spPr>
        <p:txBody>
          <a:bodyPr/>
          <a:lstStyle/>
          <a:p>
            <a:r>
              <a:rPr lang="en-US" dirty="0" smtClean="0"/>
              <a:t>Look at the following figure. Can you identify the states of water present?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231" y="2722329"/>
            <a:ext cx="2412373" cy="2292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2192" y="3371059"/>
            <a:ext cx="2482147" cy="2330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2276" y="2560379"/>
            <a:ext cx="2467723" cy="22068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87586" y="5938376"/>
            <a:ext cx="73106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solidFill>
                  <a:srgbClr val="FF2B2C"/>
                </a:solidFill>
              </a:rPr>
              <a:t>How are these states alike and different?</a:t>
            </a:r>
          </a:p>
        </p:txBody>
      </p:sp>
    </p:spTree>
    <p:extLst>
      <p:ext uri="{BB962C8B-B14F-4D97-AF65-F5344CB8AC3E}">
        <p14:creationId xmlns:p14="http://schemas.microsoft.com/office/powerpoint/2010/main" val="844415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724198"/>
          </a:xfrm>
        </p:spPr>
        <p:txBody>
          <a:bodyPr/>
          <a:lstStyle/>
          <a:p>
            <a:r>
              <a:rPr lang="en-US" dirty="0"/>
              <a:t>Kinetic Theory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391" y="1425389"/>
            <a:ext cx="4087159" cy="4067609"/>
          </a:xfrm>
        </p:spPr>
        <p:txBody>
          <a:bodyPr>
            <a:normAutofit/>
          </a:bodyPr>
          <a:lstStyle/>
          <a:p>
            <a:r>
              <a:rPr lang="en-US" dirty="0" smtClean="0"/>
              <a:t>Kinetic theory is an explanation of how particles in matter behave.</a:t>
            </a:r>
          </a:p>
          <a:p>
            <a:r>
              <a:rPr lang="en-US" dirty="0" smtClean="0"/>
              <a:t>To explain the behavior of particles, it is necessary to make some basic assumptions.</a:t>
            </a:r>
          </a:p>
        </p:txBody>
      </p:sp>
      <p:pic>
        <p:nvPicPr>
          <p:cNvPr id="4" name="Picture 4" descr="mixture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0550" y="1425389"/>
            <a:ext cx="39624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7827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Movement of particles in matter </a:t>
            </a:r>
            <a:endParaRPr lang="en-US" dirty="0"/>
          </a:p>
        </p:txBody>
      </p:sp>
      <p:pic>
        <p:nvPicPr>
          <p:cNvPr id="4" name="States of Matter - YouTube_0.m4v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765300" y="1828800"/>
            <a:ext cx="5611813" cy="4208463"/>
          </a:xfrm>
        </p:spPr>
      </p:pic>
    </p:spTree>
    <p:extLst>
      <p:ext uri="{BB962C8B-B14F-4D97-AF65-F5344CB8AC3E}">
        <p14:creationId xmlns:p14="http://schemas.microsoft.com/office/powerpoint/2010/main" val="31864557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4" y="1845295"/>
            <a:ext cx="5384948" cy="3874539"/>
          </a:xfrm>
        </p:spPr>
        <p:txBody>
          <a:bodyPr>
            <a:normAutofit/>
          </a:bodyPr>
          <a:lstStyle/>
          <a:p>
            <a:r>
              <a:rPr lang="en-US" dirty="0" smtClean="0"/>
              <a:t>How can frozen solid ice cube have motion? Remember to focus on the particles.</a:t>
            </a:r>
          </a:p>
          <a:p>
            <a:r>
              <a:rPr lang="en-US" dirty="0" smtClean="0"/>
              <a:t>Thermal energy is the total energy of material’s particles, including kinetic (movement) and potential (resulting from forces that act within or between particles)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4411" y="2513746"/>
            <a:ext cx="2476500" cy="255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993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Average kinetic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your concept about temperature?</a:t>
            </a:r>
          </a:p>
          <a:p>
            <a:r>
              <a:rPr lang="en-US" dirty="0" smtClean="0"/>
              <a:t>In science, temperature means the average kinetic energy of particles in a substance, or how fast the particles are moving.</a:t>
            </a:r>
          </a:p>
          <a:p>
            <a:r>
              <a:rPr lang="en-US" dirty="0" smtClean="0"/>
              <a:t>Molecules have kinetic energy at all temperatures even at absolute zero or -273.15 </a:t>
            </a:r>
            <a:r>
              <a:rPr lang="en-US" baseline="30000" dirty="0" err="1" smtClean="0"/>
              <a:t>o</a:t>
            </a:r>
            <a:r>
              <a:rPr lang="en-US" dirty="0" err="1" smtClean="0"/>
              <a:t>C.</a:t>
            </a:r>
            <a:endParaRPr lang="en-US" dirty="0" smtClean="0"/>
          </a:p>
          <a:p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</a:rPr>
              <a:t>How are kinetic energy and temperature related?</a:t>
            </a:r>
            <a:endParaRPr lang="en-US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00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531</TotalTime>
  <Words>742</Words>
  <Application>Microsoft Macintosh PowerPoint</Application>
  <PresentationFormat>On-screen Show (4:3)</PresentationFormat>
  <Paragraphs>96</Paragraphs>
  <Slides>29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Revolution</vt:lpstr>
      <vt:lpstr>Kinetic Theory </vt:lpstr>
      <vt:lpstr>Warm up</vt:lpstr>
      <vt:lpstr>Objectives </vt:lpstr>
      <vt:lpstr>Introduction </vt:lpstr>
      <vt:lpstr>Kinetic Theory</vt:lpstr>
      <vt:lpstr>Kinetic Theory</vt:lpstr>
      <vt:lpstr>Movement of particles in matter </vt:lpstr>
      <vt:lpstr>Thermal energy</vt:lpstr>
      <vt:lpstr>Average kinetic energy</vt:lpstr>
      <vt:lpstr>Solid state</vt:lpstr>
      <vt:lpstr>How can a solid changes into a liquid?</vt:lpstr>
      <vt:lpstr>Liquid state</vt:lpstr>
      <vt:lpstr>Evaporation </vt:lpstr>
      <vt:lpstr>Boiling </vt:lpstr>
      <vt:lpstr>Evaporation and boiling</vt:lpstr>
      <vt:lpstr>Boiling and heat of vaporization.</vt:lpstr>
      <vt:lpstr>Gases </vt:lpstr>
      <vt:lpstr>Heating curve of a liquid</vt:lpstr>
      <vt:lpstr>PowerPoint Presentation</vt:lpstr>
      <vt:lpstr>Plasma </vt:lpstr>
      <vt:lpstr>States of matter</vt:lpstr>
      <vt:lpstr>Some places where plasmas are found…</vt:lpstr>
      <vt:lpstr>PowerPoint Presentation</vt:lpstr>
      <vt:lpstr>PowerPoint Presentation</vt:lpstr>
      <vt:lpstr>PowerPoint Presentation</vt:lpstr>
      <vt:lpstr>Amorphous solids</vt:lpstr>
      <vt:lpstr>Liquid crystals</vt:lpstr>
      <vt:lpstr>Wrap up</vt:lpstr>
      <vt:lpstr>Assessment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Kinetic Theory </dc:title>
  <dc:creator>Inas Nasr</dc:creator>
  <cp:lastModifiedBy>Inas Nasr</cp:lastModifiedBy>
  <cp:revision>15</cp:revision>
  <dcterms:created xsi:type="dcterms:W3CDTF">2012-01-16T03:46:10Z</dcterms:created>
  <dcterms:modified xsi:type="dcterms:W3CDTF">2012-01-18T12:14:59Z</dcterms:modified>
</cp:coreProperties>
</file>