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8" r:id="rId14"/>
    <p:sldId id="270" r:id="rId15"/>
    <p:sldId id="267" r:id="rId16"/>
    <p:sldId id="271" r:id="rId17"/>
    <p:sldId id="272" r:id="rId18"/>
    <p:sldId id="284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5" r:id="rId28"/>
    <p:sldId id="281" r:id="rId29"/>
    <p:sldId id="282" r:id="rId30"/>
    <p:sldId id="283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Relationship Id="rId2" Type="http://schemas.openxmlformats.org/officeDocument/2006/relationships/image" Target="../media/image2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2/6/12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4.w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25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z="7200" dirty="0" smtClean="0"/>
              <a:t>Masses of atoms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17.2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32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number of P</a:t>
            </a:r>
            <a:r>
              <a:rPr lang="en-US" baseline="30000" dirty="0" smtClean="0"/>
              <a:t>+</a:t>
            </a:r>
            <a:r>
              <a:rPr lang="en-US" dirty="0" smtClean="0"/>
              <a:t> and e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57" y="1523774"/>
            <a:ext cx="6911091" cy="502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074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799"/>
            <a:ext cx="7583487" cy="4604441"/>
          </a:xfrm>
        </p:spPr>
        <p:txBody>
          <a:bodyPr/>
          <a:lstStyle/>
          <a:p>
            <a:r>
              <a:rPr lang="en-US" dirty="0" smtClean="0"/>
              <a:t>Find, using the periodic table, which element has an atom with the following number of protons:</a:t>
            </a:r>
          </a:p>
          <a:p>
            <a:pPr marL="0" indent="0">
              <a:buNone/>
            </a:pPr>
            <a:r>
              <a:rPr lang="en-US" dirty="0" smtClean="0"/>
              <a:t>1- six protons</a:t>
            </a:r>
          </a:p>
          <a:p>
            <a:pPr marL="0" indent="0">
              <a:buNone/>
            </a:pPr>
            <a:r>
              <a:rPr lang="en-US" dirty="0" smtClean="0"/>
              <a:t>2- 8 protons</a:t>
            </a:r>
          </a:p>
          <a:p>
            <a:pPr marL="0" indent="0">
              <a:buNone/>
            </a:pPr>
            <a:r>
              <a:rPr lang="en-US" dirty="0" smtClean="0"/>
              <a:t>3- 12 protons</a:t>
            </a:r>
          </a:p>
          <a:p>
            <a:pPr marL="0" indent="0">
              <a:buNone/>
            </a:pPr>
            <a:r>
              <a:rPr lang="en-US" dirty="0" smtClean="0"/>
              <a:t>4- 20 protons</a:t>
            </a:r>
          </a:p>
          <a:p>
            <a:pPr marL="0" indent="0">
              <a:buNone/>
            </a:pPr>
            <a:r>
              <a:rPr lang="en-US" dirty="0" smtClean="0"/>
              <a:t>What is the atomic number of hydrogen, helium, argon, lithium, magnesium, chlorine, sulfur, phosphorous (use the periodic table)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124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874" y="1828800"/>
            <a:ext cx="8577009" cy="2295073"/>
          </a:xfrm>
        </p:spPr>
        <p:txBody>
          <a:bodyPr/>
          <a:lstStyle/>
          <a:p>
            <a:r>
              <a:rPr lang="en-US" dirty="0" smtClean="0"/>
              <a:t>The mass number is the sum of the number of the protons and the neutrons in the  nucleus of an atom.</a:t>
            </a:r>
          </a:p>
          <a:p>
            <a:r>
              <a:rPr lang="en-US" dirty="0" smtClean="0"/>
              <a:t>Number of neutrons= mass number – atomic number ( # of P+)</a:t>
            </a:r>
          </a:p>
        </p:txBody>
      </p:sp>
    </p:spTree>
    <p:extLst>
      <p:ext uri="{BB962C8B-B14F-4D97-AF65-F5344CB8AC3E}">
        <p14:creationId xmlns:p14="http://schemas.microsoft.com/office/powerpoint/2010/main" val="3018823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and mass number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03" y="1754713"/>
            <a:ext cx="8307787" cy="436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293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88539"/>
          </a:xfrm>
        </p:spPr>
        <p:txBody>
          <a:bodyPr/>
          <a:lstStyle/>
          <a:p>
            <a:pPr algn="ctr"/>
            <a:r>
              <a:rPr lang="en-US" dirty="0" smtClean="0"/>
              <a:t>Application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1680624"/>
          </a:xfrm>
        </p:spPr>
        <p:txBody>
          <a:bodyPr/>
          <a:lstStyle/>
          <a:p>
            <a:r>
              <a:rPr lang="en-US" dirty="0" smtClean="0"/>
              <a:t>Find the Atomic number (Z) and the mass number (A) for the following.</a:t>
            </a:r>
          </a:p>
          <a:p>
            <a:r>
              <a:rPr lang="en-US" dirty="0" smtClean="0"/>
              <a:t>Protons are colored </a:t>
            </a: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and neutrons are </a:t>
            </a:r>
            <a:r>
              <a:rPr lang="en-US" dirty="0" smtClean="0">
                <a:solidFill>
                  <a:srgbClr val="0000FF"/>
                </a:solidFill>
              </a:rPr>
              <a:t>blue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254" y="3797300"/>
            <a:ext cx="3124200" cy="749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745" y="5205119"/>
            <a:ext cx="3857591" cy="760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039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3387558"/>
              </p:ext>
            </p:extLst>
          </p:nvPr>
        </p:nvGraphicFramePr>
        <p:xfrm>
          <a:off x="263907" y="1828800"/>
          <a:ext cx="8659483" cy="38159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7069"/>
                <a:gridCol w="1237069"/>
                <a:gridCol w="1237069"/>
                <a:gridCol w="1237069"/>
                <a:gridCol w="1237069"/>
                <a:gridCol w="1237069"/>
                <a:gridCol w="1237069"/>
              </a:tblGrid>
              <a:tr h="1008424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Symbol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Atomic 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 of protons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 of neutrons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Mass 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atomic mass</a:t>
                      </a:r>
                      <a:endParaRPr lang="en-US" dirty="0"/>
                    </a:p>
                  </a:txBody>
                  <a:tcPr/>
                </a:tc>
              </a:tr>
              <a:tr h="561505">
                <a:tc>
                  <a:txBody>
                    <a:bodyPr/>
                    <a:lstStyle/>
                    <a:p>
                      <a:r>
                        <a:rPr lang="en-US" dirty="0" smtClean="0"/>
                        <a:t>Boron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1505">
                <a:tc>
                  <a:txBody>
                    <a:bodyPr/>
                    <a:lstStyle/>
                    <a:p>
                      <a:r>
                        <a:rPr lang="en-US" dirty="0" smtClean="0"/>
                        <a:t>Carbon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1505">
                <a:tc>
                  <a:txBody>
                    <a:bodyPr/>
                    <a:lstStyle/>
                    <a:p>
                      <a:r>
                        <a:rPr lang="en-US" dirty="0" smtClean="0"/>
                        <a:t>Oxygen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1505">
                <a:tc>
                  <a:txBody>
                    <a:bodyPr/>
                    <a:lstStyle/>
                    <a:p>
                      <a:r>
                        <a:rPr lang="en-US" dirty="0" smtClean="0"/>
                        <a:t>Sodium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1505">
                <a:tc>
                  <a:txBody>
                    <a:bodyPr/>
                    <a:lstStyle/>
                    <a:p>
                      <a:r>
                        <a:rPr lang="en-US" dirty="0" smtClean="0"/>
                        <a:t>Copper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0353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391" y="542152"/>
            <a:ext cx="8593504" cy="81047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is the difference and the similarity between the following pictures?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391" y="1548377"/>
            <a:ext cx="2844586" cy="28559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3737" y="1352630"/>
            <a:ext cx="2523923" cy="29361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3437" y="3259822"/>
            <a:ext cx="2620825" cy="321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5604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dirty="0" smtClean="0">
                <a:solidFill>
                  <a:srgbClr val="FF0000"/>
                </a:solidFill>
              </a:rPr>
              <a:t>Isotopes </a:t>
            </a:r>
            <a:endParaRPr lang="en-US" sz="7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165" y="1284449"/>
            <a:ext cx="4432720" cy="5049819"/>
          </a:xfrm>
        </p:spPr>
        <p:txBody>
          <a:bodyPr>
            <a:normAutofit/>
          </a:bodyPr>
          <a:lstStyle/>
          <a:p>
            <a:r>
              <a:rPr lang="en-US" dirty="0"/>
              <a:t>Atoms of the same element with different number of neutrons can have different properties.</a:t>
            </a:r>
          </a:p>
          <a:p>
            <a:r>
              <a:rPr lang="en-US" dirty="0"/>
              <a:t>Ex: C-12 and C-14</a:t>
            </a:r>
          </a:p>
          <a:p>
            <a:r>
              <a:rPr lang="en-US" dirty="0" smtClean="0"/>
              <a:t>Isotopes are atoms of the same element that have the same atomic number (</a:t>
            </a:r>
            <a:r>
              <a:rPr lang="en-US" sz="2800" b="1" i="1" u="sng" dirty="0" smtClean="0">
                <a:solidFill>
                  <a:srgbClr val="FF0000"/>
                </a:solidFill>
              </a:rPr>
              <a:t>number of protons</a:t>
            </a:r>
            <a:r>
              <a:rPr lang="en-US" dirty="0" smtClean="0"/>
              <a:t>) but different mass number ( </a:t>
            </a:r>
            <a:r>
              <a:rPr lang="en-US" sz="2800" b="1" i="1" u="sng" dirty="0" smtClean="0">
                <a:solidFill>
                  <a:srgbClr val="FF0000"/>
                </a:solidFill>
              </a:rPr>
              <a:t>number of neutrons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4885" y="1425388"/>
            <a:ext cx="3556000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360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9018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rgbClr val="FF2B2C"/>
                </a:solidFill>
              </a:rPr>
              <a:t>Identifying isotopes </a:t>
            </a:r>
            <a:endParaRPr lang="en-US" sz="4000" b="1" dirty="0">
              <a:solidFill>
                <a:srgbClr val="FF2B2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415" y="1336135"/>
            <a:ext cx="5080227" cy="5325015"/>
          </a:xfrm>
        </p:spPr>
        <p:txBody>
          <a:bodyPr>
            <a:normAutofit/>
          </a:bodyPr>
          <a:lstStyle/>
          <a:p>
            <a:r>
              <a:rPr lang="en-US" sz="3200" dirty="0"/>
              <a:t> An isotope can be identified by writing the name or symbol of the atom followed by its mass number. For example:  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>
                <a:solidFill>
                  <a:srgbClr val="FF2B2C"/>
                </a:solidFill>
              </a:rPr>
              <a:t>Carbon</a:t>
            </a:r>
            <a:r>
              <a:rPr lang="en-US" sz="3200" dirty="0">
                <a:solidFill>
                  <a:srgbClr val="FF2B2C"/>
                </a:solidFill>
              </a:rPr>
              <a:t>-14 or C-14  </a:t>
            </a:r>
            <a:r>
              <a:rPr lang="en-US" sz="3200" dirty="0" smtClean="0">
                <a:solidFill>
                  <a:srgbClr val="FF2B2C"/>
                </a:solidFill>
              </a:rPr>
              <a:t>&amp;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2B2C"/>
                </a:solidFill>
              </a:rPr>
              <a:t>Chlorine</a:t>
            </a:r>
            <a:r>
              <a:rPr lang="en-US" sz="2800" dirty="0">
                <a:solidFill>
                  <a:srgbClr val="FF2B2C"/>
                </a:solidFill>
              </a:rPr>
              <a:t>-35 or Cl-35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5917" y="2919702"/>
            <a:ext cx="4459634" cy="393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714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600" dirty="0" smtClean="0">
                <a:solidFill>
                  <a:srgbClr val="FF0000"/>
                </a:solidFill>
              </a:rPr>
              <a:t>Application </a:t>
            </a:r>
            <a:endParaRPr lang="en-US" sz="6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Naturally occurring elements of Boron have mass number of 10 or 11. Calculate the number of neutrons of B-10, and B-11.</a:t>
            </a:r>
          </a:p>
          <a:p>
            <a:r>
              <a:rPr lang="en-US" dirty="0" smtClean="0"/>
              <a:t>Uranium-238 has 92 protons. How many neutrons does it have?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78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28800"/>
            <a:ext cx="5066818" cy="3301297"/>
          </a:xfrm>
        </p:spPr>
        <p:txBody>
          <a:bodyPr/>
          <a:lstStyle/>
          <a:p>
            <a:r>
              <a:rPr lang="en-US" dirty="0" smtClean="0"/>
              <a:t>Label the different parts of an atom.</a:t>
            </a:r>
          </a:p>
          <a:p>
            <a:endParaRPr lang="en-US" dirty="0" smtClean="0"/>
          </a:p>
          <a:p>
            <a:r>
              <a:rPr lang="en-US" dirty="0" smtClean="0"/>
              <a:t>Complete the table with the appropriate term or number.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6281" y="1257300"/>
            <a:ext cx="2961649" cy="2893760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368461"/>
              </p:ext>
            </p:extLst>
          </p:nvPr>
        </p:nvGraphicFramePr>
        <p:xfrm>
          <a:off x="501357" y="4388415"/>
          <a:ext cx="6756112" cy="1962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9028"/>
                <a:gridCol w="1689028"/>
                <a:gridCol w="1689028"/>
                <a:gridCol w="1689028"/>
              </a:tblGrid>
              <a:tr h="490587">
                <a:tc>
                  <a:txBody>
                    <a:bodyPr/>
                    <a:lstStyle/>
                    <a:p>
                      <a:r>
                        <a:rPr lang="en-US" dirty="0" smtClean="0"/>
                        <a:t>Particle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Neutron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Electron </a:t>
                      </a:r>
                      <a:endParaRPr lang="en-US" dirty="0"/>
                    </a:p>
                  </a:txBody>
                  <a:tcPr/>
                </a:tc>
              </a:tr>
              <a:tr h="490587">
                <a:tc>
                  <a:txBody>
                    <a:bodyPr/>
                    <a:lstStyle/>
                    <a:p>
                      <a:r>
                        <a:rPr lang="en-US" dirty="0" smtClean="0"/>
                        <a:t>Location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0587">
                <a:tc>
                  <a:txBody>
                    <a:bodyPr/>
                    <a:lstStyle/>
                    <a:p>
                      <a:r>
                        <a:rPr lang="en-US" dirty="0" smtClean="0"/>
                        <a:t>Charge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0587">
                <a:tc>
                  <a:txBody>
                    <a:bodyPr/>
                    <a:lstStyle/>
                    <a:p>
                      <a:r>
                        <a:rPr lang="en-US" dirty="0" smtClean="0"/>
                        <a:t>Mass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45225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922144"/>
          </a:xfrm>
        </p:spPr>
        <p:txBody>
          <a:bodyPr/>
          <a:lstStyle/>
          <a:p>
            <a:pPr algn="ctr"/>
            <a:r>
              <a:rPr lang="en-US" sz="6000" b="1" dirty="0">
                <a:solidFill>
                  <a:srgbClr val="FF0000"/>
                </a:solidFill>
              </a:rPr>
              <a:t>Application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531881"/>
            <a:ext cx="7583487" cy="163525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Find the number of protons, electrons and neutrons for each isotope of Lithium.</a:t>
            </a:r>
          </a:p>
          <a:p>
            <a:r>
              <a:rPr lang="en-US" dirty="0" smtClean="0"/>
              <a:t>Write the name or the symbol of the three isotopes of Lithium.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00" y="3167134"/>
            <a:ext cx="59690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0213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>
                <a:solidFill>
                  <a:srgbClr val="FF0000"/>
                </a:solidFill>
              </a:rPr>
              <a:t>Application</a:t>
            </a:r>
            <a:endParaRPr lang="en-US" sz="540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96897" y="1828800"/>
            <a:ext cx="8511033" cy="4785892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en-US" b="1" dirty="0"/>
              <a:t>   </a:t>
            </a:r>
            <a:r>
              <a:rPr lang="en-US" sz="2800" b="1" dirty="0"/>
              <a:t>Naturally occurring carbon consists of three isotopes, </a:t>
            </a:r>
            <a:r>
              <a:rPr lang="en-US" sz="2800" b="1" baseline="30000" dirty="0"/>
              <a:t>12</a:t>
            </a:r>
            <a:r>
              <a:rPr lang="en-US" sz="2800" b="1" dirty="0"/>
              <a:t>C, </a:t>
            </a:r>
            <a:r>
              <a:rPr lang="en-US" sz="2800" b="1" baseline="30000" dirty="0"/>
              <a:t>13</a:t>
            </a:r>
            <a:r>
              <a:rPr lang="en-US" sz="2800" b="1" dirty="0"/>
              <a:t>C, and </a:t>
            </a:r>
            <a:r>
              <a:rPr lang="en-US" sz="2800" b="1" baseline="30000" dirty="0"/>
              <a:t>14</a:t>
            </a:r>
            <a:r>
              <a:rPr lang="en-US" sz="2800" b="1" dirty="0"/>
              <a:t>C.  State the number of protons, neutrons, and electrons in each of these carbon atoms</a:t>
            </a:r>
            <a:r>
              <a:rPr lang="en-US" sz="3000" b="1" dirty="0"/>
              <a:t>. 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b="1" dirty="0"/>
              <a:t>		</a:t>
            </a:r>
            <a:r>
              <a:rPr lang="en-US" sz="3600" b="1" baseline="30000" dirty="0"/>
              <a:t>12</a:t>
            </a:r>
            <a:r>
              <a:rPr lang="en-US" sz="3600" b="1" dirty="0"/>
              <a:t>C		        </a:t>
            </a:r>
            <a:r>
              <a:rPr lang="en-US" sz="3600" b="1" baseline="30000" dirty="0"/>
              <a:t>13</a:t>
            </a:r>
            <a:r>
              <a:rPr lang="en-US" sz="3600" b="1" dirty="0"/>
              <a:t>C			</a:t>
            </a:r>
            <a:r>
              <a:rPr lang="en-US" sz="3600" b="1" baseline="30000" dirty="0"/>
              <a:t>14</a:t>
            </a:r>
            <a:r>
              <a:rPr lang="en-US" sz="3600" b="1" dirty="0"/>
              <a:t>C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3600" b="1" dirty="0"/>
              <a:t>     	 </a:t>
            </a:r>
            <a:r>
              <a:rPr lang="en-US" sz="3600" b="1" baseline="30000" dirty="0"/>
              <a:t>6		              6                       	  6	</a:t>
            </a:r>
            <a:endParaRPr lang="en-US" sz="3400" b="1" baseline="30000" dirty="0"/>
          </a:p>
          <a:p>
            <a:pPr>
              <a:lnSpc>
                <a:spcPct val="130000"/>
              </a:lnSpc>
              <a:buFontTx/>
              <a:buNone/>
            </a:pPr>
            <a:r>
              <a:rPr lang="en-US" sz="2800" b="1" dirty="0">
                <a:solidFill>
                  <a:srgbClr val="FF9900"/>
                </a:solidFill>
              </a:rPr>
              <a:t>#P   _______            _______               _______     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sz="2800" b="1" dirty="0">
                <a:solidFill>
                  <a:srgbClr val="FF9900"/>
                </a:solidFill>
              </a:rPr>
              <a:t>#N   _______            _______               _______</a:t>
            </a:r>
            <a:r>
              <a:rPr lang="en-US" sz="2800" b="1" dirty="0"/>
              <a:t>     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sz="2800" b="1" dirty="0">
                <a:solidFill>
                  <a:srgbClr val="FF9900"/>
                </a:solidFill>
              </a:rPr>
              <a:t>#E   _______            _______               _______</a:t>
            </a:r>
            <a:r>
              <a:rPr lang="en-US" sz="2800" b="1" dirty="0"/>
              <a:t>     </a:t>
            </a:r>
          </a:p>
          <a:p>
            <a:pPr>
              <a:lnSpc>
                <a:spcPct val="130000"/>
              </a:lnSpc>
              <a:buFontTx/>
              <a:buNone/>
            </a:pPr>
            <a:endParaRPr lang="en-US" b="1" dirty="0"/>
          </a:p>
          <a:p>
            <a:pPr>
              <a:lnSpc>
                <a:spcPct val="150000"/>
              </a:lnSpc>
              <a:buFontTx/>
              <a:buNone/>
            </a:pPr>
            <a:endParaRPr lang="en-US" dirty="0"/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3484050"/>
              </p:ext>
            </p:extLst>
          </p:nvPr>
        </p:nvGraphicFramePr>
        <p:xfrm>
          <a:off x="228601" y="85941"/>
          <a:ext cx="1717722" cy="1742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Clip" r:id="rId3" imgW="2253240" imgH="2286000" progId="MS_ClipArt_Gallery.2">
                  <p:embed/>
                </p:oleObj>
              </mc:Choice>
              <mc:Fallback>
                <p:oleObj name="Clip" r:id="rId3" imgW="2253240" imgH="228600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1" y="85941"/>
                        <a:ext cx="1717722" cy="17428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07900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61839" y="346405"/>
            <a:ext cx="8395573" cy="6185809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 sz="2800" b="1" dirty="0"/>
              <a:t>An atom of zinc has a mass number of 65.</a:t>
            </a:r>
          </a:p>
          <a:p>
            <a:pPr>
              <a:lnSpc>
                <a:spcPct val="160000"/>
              </a:lnSpc>
              <a:buFontTx/>
              <a:buNone/>
            </a:pPr>
            <a:r>
              <a:rPr lang="en-US" sz="2800" b="1" dirty="0"/>
              <a:t>	 A.	Number of protons in the zinc atom</a:t>
            </a:r>
          </a:p>
          <a:p>
            <a:pPr>
              <a:buFontTx/>
              <a:buNone/>
            </a:pPr>
            <a:r>
              <a:rPr lang="en-US" sz="2800" b="1" dirty="0"/>
              <a:t>	    </a:t>
            </a:r>
            <a:r>
              <a:rPr lang="en-US" sz="2800" b="1" dirty="0">
                <a:solidFill>
                  <a:srgbClr val="FF0000"/>
                </a:solidFill>
              </a:rPr>
              <a:t> 1)   30		2)  35			3)  65</a:t>
            </a:r>
          </a:p>
          <a:p>
            <a:pPr>
              <a:lnSpc>
                <a:spcPct val="20000"/>
              </a:lnSpc>
              <a:buFontTx/>
              <a:buNone/>
            </a:pPr>
            <a:endParaRPr lang="en-US" sz="2800" b="1" dirty="0">
              <a:solidFill>
                <a:srgbClr val="FF0000"/>
              </a:solidFill>
            </a:endParaRPr>
          </a:p>
          <a:p>
            <a:pPr>
              <a:lnSpc>
                <a:spcPct val="140000"/>
              </a:lnSpc>
              <a:buFontTx/>
              <a:buNone/>
            </a:pPr>
            <a:r>
              <a:rPr lang="en-US" sz="2800" b="1" dirty="0"/>
              <a:t>    B.	Number of neutrons in the zinc atom</a:t>
            </a:r>
          </a:p>
          <a:p>
            <a:pPr>
              <a:buFontTx/>
              <a:buNone/>
            </a:pPr>
            <a:r>
              <a:rPr lang="en-US" sz="2800" b="1" dirty="0"/>
              <a:t>	     </a:t>
            </a:r>
            <a:r>
              <a:rPr lang="en-US" sz="2800" b="1" dirty="0">
                <a:solidFill>
                  <a:srgbClr val="FF0000"/>
                </a:solidFill>
              </a:rPr>
              <a:t>1)   30		2)  35			3)  65</a:t>
            </a:r>
          </a:p>
          <a:p>
            <a:pPr>
              <a:lnSpc>
                <a:spcPct val="40000"/>
              </a:lnSpc>
              <a:buFontTx/>
              <a:buNone/>
            </a:pPr>
            <a:endParaRPr lang="en-US" sz="2800" b="1" dirty="0"/>
          </a:p>
          <a:p>
            <a:pPr>
              <a:lnSpc>
                <a:spcPct val="120000"/>
              </a:lnSpc>
              <a:buFontTx/>
              <a:buNone/>
            </a:pPr>
            <a:r>
              <a:rPr lang="en-US" sz="2800" b="1" dirty="0"/>
              <a:t>	C.   What is the mass number of a zinc isotope </a:t>
            </a:r>
          </a:p>
          <a:p>
            <a:pPr>
              <a:buFontTx/>
              <a:buNone/>
            </a:pPr>
            <a:r>
              <a:rPr lang="en-US" sz="2800" b="1" dirty="0"/>
              <a:t>		with 37 neutrons?</a:t>
            </a:r>
          </a:p>
          <a:p>
            <a:pPr>
              <a:buFontTx/>
              <a:buNone/>
            </a:pPr>
            <a:r>
              <a:rPr lang="en-US" sz="2800" b="1" dirty="0">
                <a:solidFill>
                  <a:schemeClr val="accent1"/>
                </a:solidFill>
              </a:rPr>
              <a:t>	 </a:t>
            </a:r>
            <a:r>
              <a:rPr lang="en-US" sz="2800" b="1" dirty="0">
                <a:solidFill>
                  <a:srgbClr val="FF0000"/>
                </a:solidFill>
              </a:rPr>
              <a:t>	1)   37		2)  65			3)  67</a:t>
            </a:r>
          </a:p>
          <a:p>
            <a:pPr>
              <a:buFontTx/>
              <a:buNone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722481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45345" y="329909"/>
            <a:ext cx="8263619" cy="6103331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US" sz="3200" b="1" dirty="0"/>
              <a:t>	Write the atomic symbols for atoms with   the following:</a:t>
            </a:r>
          </a:p>
          <a:p>
            <a:pPr>
              <a:lnSpc>
                <a:spcPct val="50000"/>
              </a:lnSpc>
              <a:buFontTx/>
              <a:buNone/>
            </a:pPr>
            <a:endParaRPr lang="en-US" sz="3200" b="1" dirty="0"/>
          </a:p>
          <a:p>
            <a:pPr>
              <a:buFontTx/>
              <a:buNone/>
            </a:pPr>
            <a:r>
              <a:rPr lang="en-US" sz="3200" b="1" dirty="0"/>
              <a:t>	A.  8 p</a:t>
            </a:r>
            <a:r>
              <a:rPr lang="en-US" sz="3200" b="1" baseline="30000" dirty="0"/>
              <a:t>+</a:t>
            </a:r>
            <a:r>
              <a:rPr lang="en-US" sz="3200" b="1" dirty="0"/>
              <a:t>, 8 n, 8 e</a:t>
            </a:r>
            <a:r>
              <a:rPr lang="en-US" sz="3200" b="1" baseline="30000" dirty="0"/>
              <a:t>-		</a:t>
            </a:r>
            <a:r>
              <a:rPr lang="en-US" sz="3200" b="1" dirty="0"/>
              <a:t>___________</a:t>
            </a:r>
          </a:p>
          <a:p>
            <a:pPr>
              <a:buFontTx/>
              <a:buNone/>
            </a:pPr>
            <a:endParaRPr lang="en-US" sz="3200" b="1" dirty="0"/>
          </a:p>
          <a:p>
            <a:pPr>
              <a:buFontTx/>
              <a:buNone/>
            </a:pPr>
            <a:r>
              <a:rPr lang="en-US" sz="3200" b="1" dirty="0"/>
              <a:t>	B.	17p</a:t>
            </a:r>
            <a:r>
              <a:rPr lang="en-US" sz="3200" b="1" baseline="30000" dirty="0"/>
              <a:t>+</a:t>
            </a:r>
            <a:r>
              <a:rPr lang="en-US" sz="3200" b="1" dirty="0"/>
              <a:t>, 20n, 17e</a:t>
            </a:r>
            <a:r>
              <a:rPr lang="en-US" sz="3200" b="1" baseline="30000" dirty="0" smtClean="0"/>
              <a:t>- </a:t>
            </a:r>
            <a:r>
              <a:rPr lang="en-US" sz="3200" b="1" dirty="0" smtClean="0"/>
              <a:t>     __________</a:t>
            </a:r>
            <a:endParaRPr lang="en-US" sz="3200" b="1" dirty="0"/>
          </a:p>
          <a:p>
            <a:pPr>
              <a:buFontTx/>
              <a:buNone/>
            </a:pPr>
            <a:r>
              <a:rPr lang="en-US" sz="3200" b="1" baseline="30000" dirty="0"/>
              <a:t>	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sz="3200" b="1" dirty="0"/>
              <a:t>	C.  47p</a:t>
            </a:r>
            <a:r>
              <a:rPr lang="en-US" sz="3200" b="1" baseline="30000" dirty="0"/>
              <a:t>+</a:t>
            </a:r>
            <a:r>
              <a:rPr lang="en-US" sz="3200" b="1" dirty="0"/>
              <a:t>, 60 n, 47 e</a:t>
            </a:r>
            <a:r>
              <a:rPr lang="en-US" sz="3200" b="1" baseline="30000" dirty="0"/>
              <a:t>-	</a:t>
            </a:r>
            <a:r>
              <a:rPr lang="en-US" sz="3200" b="1" dirty="0"/>
              <a:t>___________</a:t>
            </a:r>
          </a:p>
          <a:p>
            <a:pPr>
              <a:buFontTx/>
              <a:buNone/>
            </a:pPr>
            <a:r>
              <a:rPr lang="en-US" sz="3200" b="1" dirty="0"/>
              <a:t>   </a:t>
            </a:r>
          </a:p>
          <a:p>
            <a:pPr>
              <a:buFontTx/>
              <a:buNone/>
            </a:pPr>
            <a:r>
              <a:rPr lang="en-US" sz="3200" b="1" dirty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728959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63908" y="395892"/>
            <a:ext cx="8593503" cy="6086836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</a:pPr>
            <a:r>
              <a:rPr lang="en-US" sz="2800" b="1" dirty="0"/>
              <a:t>An atom has 14 protons and 20 neutrons.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800" b="1" dirty="0"/>
              <a:t>	A.	Its atomic number is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800" b="1" dirty="0"/>
              <a:t>		</a:t>
            </a:r>
            <a:r>
              <a:rPr lang="en-US" sz="2800" b="1" dirty="0">
                <a:solidFill>
                  <a:srgbClr val="FF0000"/>
                </a:solidFill>
              </a:rPr>
              <a:t>1)  14			2)  16			3) 34</a:t>
            </a:r>
          </a:p>
          <a:p>
            <a:pPr>
              <a:lnSpc>
                <a:spcPct val="30000"/>
              </a:lnSpc>
              <a:buFontTx/>
              <a:buNone/>
            </a:pPr>
            <a:endParaRPr lang="en-US" sz="2800" b="1" dirty="0"/>
          </a:p>
          <a:p>
            <a:pPr>
              <a:lnSpc>
                <a:spcPct val="70000"/>
              </a:lnSpc>
              <a:buFontTx/>
              <a:buNone/>
            </a:pPr>
            <a:r>
              <a:rPr lang="en-US" sz="2800" b="1" dirty="0"/>
              <a:t>	B.  Its mass number is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800" b="1" dirty="0">
                <a:solidFill>
                  <a:schemeClr val="accent1"/>
                </a:solidFill>
              </a:rPr>
              <a:t>		</a:t>
            </a:r>
            <a:r>
              <a:rPr lang="en-US" sz="2800" b="1" dirty="0">
                <a:solidFill>
                  <a:srgbClr val="FF0000"/>
                </a:solidFill>
              </a:rPr>
              <a:t>1)  14			2)  16			3) 34</a:t>
            </a:r>
          </a:p>
          <a:p>
            <a:pPr>
              <a:lnSpc>
                <a:spcPct val="40000"/>
              </a:lnSpc>
              <a:buFontTx/>
              <a:buNone/>
            </a:pPr>
            <a:endParaRPr lang="en-US" sz="2800" b="1" dirty="0">
              <a:solidFill>
                <a:schemeClr val="accent1"/>
              </a:solidFill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en-US" sz="2800" b="1" dirty="0"/>
              <a:t>	C.   The element is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800" b="1" dirty="0"/>
              <a:t>		</a:t>
            </a:r>
            <a:r>
              <a:rPr lang="en-US" sz="2800" b="1" dirty="0">
                <a:solidFill>
                  <a:srgbClr val="FF0000"/>
                </a:solidFill>
              </a:rPr>
              <a:t>1)  Si			2)  </a:t>
            </a:r>
            <a:r>
              <a:rPr lang="en-US" sz="2800" b="1" dirty="0" err="1">
                <a:solidFill>
                  <a:srgbClr val="FF0000"/>
                </a:solidFill>
              </a:rPr>
              <a:t>Ca</a:t>
            </a:r>
            <a:r>
              <a:rPr lang="en-US" sz="2800" b="1" dirty="0">
                <a:solidFill>
                  <a:srgbClr val="FF0000"/>
                </a:solidFill>
              </a:rPr>
              <a:t>		3)  Se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2800" b="1" dirty="0"/>
          </a:p>
          <a:p>
            <a:pPr>
              <a:lnSpc>
                <a:spcPct val="70000"/>
              </a:lnSpc>
              <a:buFontTx/>
              <a:buNone/>
            </a:pPr>
            <a:r>
              <a:rPr lang="en-US" sz="2800" b="1" dirty="0"/>
              <a:t>	D.	Another isotope of this element is</a:t>
            </a:r>
          </a:p>
          <a:p>
            <a:pPr>
              <a:buFontTx/>
              <a:buNone/>
            </a:pPr>
            <a:r>
              <a:rPr lang="en-US" sz="2800" b="1" dirty="0">
                <a:solidFill>
                  <a:schemeClr val="accent1"/>
                </a:solidFill>
              </a:rPr>
              <a:t>		</a:t>
            </a:r>
            <a:r>
              <a:rPr lang="en-US" sz="2800" b="1" dirty="0">
                <a:solidFill>
                  <a:srgbClr val="FF0000"/>
                </a:solidFill>
              </a:rPr>
              <a:t>1)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baseline="30000" dirty="0">
                <a:solidFill>
                  <a:srgbClr val="FF0000"/>
                </a:solidFill>
              </a:rPr>
              <a:t>34</a:t>
            </a:r>
            <a:r>
              <a:rPr lang="en-US" b="1" dirty="0">
                <a:solidFill>
                  <a:srgbClr val="FF0000"/>
                </a:solidFill>
              </a:rPr>
              <a:t>X 		</a:t>
            </a:r>
            <a:r>
              <a:rPr lang="en-US" sz="2800" b="1" dirty="0">
                <a:solidFill>
                  <a:srgbClr val="FF0000"/>
                </a:solidFill>
              </a:rPr>
              <a:t>2)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baseline="30000" dirty="0">
                <a:solidFill>
                  <a:srgbClr val="FF0000"/>
                </a:solidFill>
              </a:rPr>
              <a:t>34</a:t>
            </a:r>
            <a:r>
              <a:rPr lang="en-US" b="1" dirty="0">
                <a:solidFill>
                  <a:srgbClr val="FF0000"/>
                </a:solidFill>
              </a:rPr>
              <a:t>X 		</a:t>
            </a:r>
            <a:r>
              <a:rPr lang="en-US" sz="2800" b="1" dirty="0">
                <a:solidFill>
                  <a:srgbClr val="FF0000"/>
                </a:solidFill>
              </a:rPr>
              <a:t>3)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baseline="30000" dirty="0">
                <a:solidFill>
                  <a:srgbClr val="FF0000"/>
                </a:solidFill>
              </a:rPr>
              <a:t>36</a:t>
            </a:r>
            <a:r>
              <a:rPr lang="en-US" b="1" dirty="0">
                <a:solidFill>
                  <a:srgbClr val="FF0000"/>
                </a:solidFill>
              </a:rPr>
              <a:t>X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b="1" dirty="0">
                <a:solidFill>
                  <a:srgbClr val="FF0000"/>
                </a:solidFill>
              </a:rPr>
              <a:t>           </a:t>
            </a:r>
            <a:r>
              <a:rPr lang="en-US" b="1" dirty="0" smtClean="0">
                <a:solidFill>
                  <a:srgbClr val="FF0000"/>
                </a:solidFill>
              </a:rPr>
              <a:t>      </a:t>
            </a:r>
            <a:r>
              <a:rPr lang="en-US" b="1" baseline="30000" dirty="0">
                <a:solidFill>
                  <a:srgbClr val="FF0000"/>
                </a:solidFill>
              </a:rPr>
              <a:t>16               	    </a:t>
            </a:r>
            <a:r>
              <a:rPr lang="en-US" b="1" baseline="30000" dirty="0" smtClean="0">
                <a:solidFill>
                  <a:srgbClr val="FF0000"/>
                </a:solidFill>
              </a:rPr>
              <a:t>   </a:t>
            </a:r>
            <a:r>
              <a:rPr lang="en-US" b="1" baseline="30000" dirty="0">
                <a:solidFill>
                  <a:srgbClr val="FF0000"/>
                </a:solidFill>
              </a:rPr>
              <a:t>14                                 14</a:t>
            </a:r>
            <a:endParaRPr lang="en-US" b="1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US" sz="2600" b="1" dirty="0"/>
          </a:p>
          <a:p>
            <a:pPr>
              <a:buFontTx/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8624422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889153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Atomic mass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7010400" y="609600"/>
            <a:ext cx="1828800" cy="2209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000" b="1" dirty="0">
                <a:solidFill>
                  <a:srgbClr val="E113FF"/>
                </a:solidFill>
                <a:latin typeface="Times New Roman" charset="0"/>
              </a:rPr>
              <a:t>Na</a:t>
            </a:r>
          </a:p>
          <a:p>
            <a:pPr algn="ctr"/>
            <a:r>
              <a:rPr lang="en-US" sz="5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charset="0"/>
              </a:rPr>
              <a:t>22.99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  <a:latin typeface="Times New Roman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13391" y="1828800"/>
            <a:ext cx="8280113" cy="4637432"/>
          </a:xfrm>
        </p:spPr>
        <p:txBody>
          <a:bodyPr/>
          <a:lstStyle/>
          <a:p>
            <a:pPr>
              <a:lnSpc>
                <a:spcPct val="130000"/>
              </a:lnSpc>
              <a:buClr>
                <a:srgbClr val="33CC33"/>
              </a:buClr>
              <a:buFont typeface="Wingdings" charset="0"/>
              <a:buChar char="l"/>
            </a:pPr>
            <a:r>
              <a:rPr lang="en-US" sz="2800" b="1" dirty="0"/>
              <a:t>Listed on the periodic table</a:t>
            </a:r>
            <a:endParaRPr lang="en-US" sz="2800" b="1" baseline="30000" dirty="0"/>
          </a:p>
          <a:p>
            <a:pPr>
              <a:lnSpc>
                <a:spcPct val="130000"/>
              </a:lnSpc>
              <a:buClr>
                <a:srgbClr val="33CC33"/>
              </a:buClr>
              <a:buFont typeface="Wingdings" charset="0"/>
              <a:buChar char="l"/>
            </a:pPr>
            <a:r>
              <a:rPr lang="en-US" sz="2800" b="1" dirty="0"/>
              <a:t>Gives  the mass of </a:t>
            </a:r>
            <a:r>
              <a:rPr lang="ja-JP" altLang="en-US" sz="2800" b="1" dirty="0">
                <a:latin typeface="Arial"/>
              </a:rPr>
              <a:t>“</a:t>
            </a:r>
            <a:r>
              <a:rPr lang="en-US" sz="2800" b="1" dirty="0"/>
              <a:t>average</a:t>
            </a:r>
            <a:r>
              <a:rPr lang="ja-JP" altLang="en-US" sz="2800" b="1" dirty="0">
                <a:latin typeface="Arial"/>
              </a:rPr>
              <a:t>”</a:t>
            </a:r>
            <a:r>
              <a:rPr lang="en-US" sz="2800" b="1" dirty="0"/>
              <a:t> atom of each </a:t>
            </a:r>
            <a:r>
              <a:rPr lang="en-US" sz="2800" b="1" dirty="0" smtClean="0"/>
              <a:t>element</a:t>
            </a:r>
            <a:endParaRPr lang="en-US" sz="2800" b="1" dirty="0"/>
          </a:p>
          <a:p>
            <a:pPr>
              <a:lnSpc>
                <a:spcPct val="130000"/>
              </a:lnSpc>
              <a:buClr>
                <a:srgbClr val="33CC33"/>
              </a:buClr>
              <a:buFont typeface="Wingdings" charset="0"/>
              <a:buChar char="l"/>
            </a:pPr>
            <a:r>
              <a:rPr lang="en-US" sz="2800" b="1" dirty="0"/>
              <a:t>Average </a:t>
            </a:r>
            <a:r>
              <a:rPr lang="en-US" sz="2800" b="1" dirty="0" smtClean="0"/>
              <a:t>atomic mass is </a:t>
            </a:r>
            <a:r>
              <a:rPr lang="en-US" sz="2800" b="1" dirty="0"/>
              <a:t>based on all the isotopes and their abundance %</a:t>
            </a:r>
          </a:p>
          <a:p>
            <a:pPr>
              <a:lnSpc>
                <a:spcPct val="130000"/>
              </a:lnSpc>
              <a:buClr>
                <a:srgbClr val="33CC33"/>
              </a:buClr>
              <a:buFont typeface="Wingdings" charset="0"/>
              <a:buChar char="l"/>
            </a:pPr>
            <a:r>
              <a:rPr lang="en-US" sz="2800" b="1" dirty="0"/>
              <a:t>Atomic mass is not a whole number</a:t>
            </a:r>
          </a:p>
          <a:p>
            <a:pPr>
              <a:lnSpc>
                <a:spcPct val="150000"/>
              </a:lnSpc>
              <a:buFontTx/>
              <a:buNone/>
            </a:pPr>
            <a:endParaRPr lang="en-US" sz="2800" b="1" dirty="0"/>
          </a:p>
          <a:p>
            <a:pPr>
              <a:lnSpc>
                <a:spcPct val="150000"/>
              </a:lnSpc>
              <a:buFontTx/>
              <a:buNone/>
            </a:pPr>
            <a:endParaRPr lang="en-US" sz="2800" b="1" dirty="0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6248400" y="2209800"/>
            <a:ext cx="838200" cy="4572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5150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Application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779463" y="1828799"/>
            <a:ext cx="7583487" cy="4488973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 sz="2800" b="1" dirty="0"/>
              <a:t>	Using the periodic table, specify the atomic mass of each </a:t>
            </a:r>
            <a:r>
              <a:rPr lang="en-US" sz="2800" b="1" dirty="0" smtClean="0"/>
              <a:t>element: </a:t>
            </a:r>
            <a:endParaRPr lang="en-US" sz="2800" b="1" dirty="0"/>
          </a:p>
          <a:p>
            <a:pPr>
              <a:lnSpc>
                <a:spcPct val="120000"/>
              </a:lnSpc>
              <a:buFontTx/>
              <a:buNone/>
            </a:pPr>
            <a:r>
              <a:rPr lang="en-US" sz="2800" b="1" dirty="0"/>
              <a:t>	A.	calcium		__________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sz="2800" b="1" dirty="0"/>
              <a:t>	B.  aluminum		__________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sz="2800" b="1" dirty="0"/>
              <a:t>	C. 	lead			__________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sz="2800" b="1" dirty="0"/>
              <a:t>	D.  barium		__________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sz="2800" b="1" dirty="0"/>
              <a:t>	E.  iron			__________</a:t>
            </a:r>
          </a:p>
          <a:p>
            <a:pPr>
              <a:lnSpc>
                <a:spcPct val="12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210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b="1" dirty="0" smtClean="0">
                <a:solidFill>
                  <a:srgbClr val="FF2B2C"/>
                </a:solidFill>
              </a:rPr>
              <a:t>Calculating average </a:t>
            </a:r>
            <a:endParaRPr lang="en-US" sz="4800" b="1" dirty="0">
              <a:solidFill>
                <a:srgbClr val="FF2B2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Calculate the weighted average of the student quiz scores if the following results were obtained: 5 students scored 80%; 19 students scored 90%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792122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Calculating average atomic mass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atomic mass of an element is the weighted average mass of all of its naturally occurring isotopes </a:t>
            </a:r>
            <a:endParaRPr lang="en-US" dirty="0" smtClean="0"/>
          </a:p>
          <a:p>
            <a:pPr>
              <a:lnSpc>
                <a:spcPct val="130000"/>
              </a:lnSpc>
              <a:buClr>
                <a:srgbClr val="FF66CC"/>
              </a:buClr>
              <a:buFont typeface="Wingdings" charset="0"/>
              <a:buChar char="l"/>
            </a:pPr>
            <a:r>
              <a:rPr lang="en-US" sz="2400" b="1" dirty="0"/>
              <a:t>Weighted average =</a:t>
            </a:r>
          </a:p>
          <a:p>
            <a:pPr>
              <a:lnSpc>
                <a:spcPct val="130000"/>
              </a:lnSpc>
              <a:buClr>
                <a:srgbClr val="FF66CC"/>
              </a:buClr>
              <a:buFont typeface="Wingdings" charset="0"/>
              <a:buNone/>
            </a:pPr>
            <a:r>
              <a:rPr lang="en-US" sz="2400" b="1" dirty="0">
                <a:solidFill>
                  <a:schemeClr val="accent1"/>
                </a:solidFill>
              </a:rPr>
              <a:t>    </a:t>
            </a:r>
            <a:r>
              <a:rPr lang="en-US" sz="28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mass isotope</a:t>
            </a:r>
            <a:r>
              <a:rPr lang="en-US" sz="2800" b="1" baseline="-2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1</a:t>
            </a:r>
            <a:r>
              <a:rPr lang="en-US" sz="28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(%)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+ </a:t>
            </a:r>
            <a:r>
              <a:rPr lang="en-US" sz="28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mass isotope</a:t>
            </a:r>
            <a:r>
              <a:rPr lang="en-US" sz="2800" b="1" u="sng" baseline="-2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</a:t>
            </a:r>
            <a:r>
              <a:rPr lang="en-US" sz="28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(%)</a:t>
            </a:r>
            <a:r>
              <a:rPr lang="en-US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+ …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n-US" sz="2400" b="1" dirty="0">
                <a:solidFill>
                  <a:srgbClr val="33CC33"/>
                </a:solidFill>
              </a:rPr>
              <a:t>	       </a:t>
            </a:r>
            <a:r>
              <a:rPr lang="en-US" sz="3200" b="1" dirty="0">
                <a:solidFill>
                  <a:srgbClr val="33CC33"/>
                </a:solidFill>
              </a:rPr>
              <a:t> 100</a:t>
            </a:r>
            <a:r>
              <a:rPr lang="en-US" sz="3200" b="1" dirty="0">
                <a:solidFill>
                  <a:schemeClr val="accent1"/>
                </a:solidFill>
              </a:rPr>
              <a:t> </a:t>
            </a:r>
            <a:r>
              <a:rPr lang="en-US" sz="2400" b="1" dirty="0">
                <a:solidFill>
                  <a:schemeClr val="accent1"/>
                </a:solidFill>
              </a:rPr>
              <a:t>		</a:t>
            </a:r>
            <a:r>
              <a:rPr lang="en-US" sz="2000" b="1" dirty="0"/>
              <a:t>	    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rgbClr val="33CC33"/>
                </a:solidFill>
              </a:rPr>
              <a:t>100</a:t>
            </a:r>
            <a:endParaRPr lang="en-US" sz="2000" b="1" dirty="0">
              <a:solidFill>
                <a:srgbClr val="33CC33"/>
              </a:solidFill>
            </a:endParaRP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080391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872657"/>
          </a:xfrm>
        </p:spPr>
        <p:txBody>
          <a:bodyPr/>
          <a:lstStyle/>
          <a:p>
            <a:pPr algn="ctr"/>
            <a:r>
              <a:rPr lang="en-US" sz="5400" b="1" dirty="0" smtClean="0">
                <a:solidFill>
                  <a:srgbClr val="FF2B2C"/>
                </a:solidFill>
              </a:rPr>
              <a:t>Application </a:t>
            </a:r>
            <a:endParaRPr lang="en-US" sz="5400" b="1" dirty="0">
              <a:solidFill>
                <a:srgbClr val="FF2B2C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779463" y="1333935"/>
            <a:ext cx="7583487" cy="420893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60000"/>
              </a:lnSpc>
              <a:buFontTx/>
              <a:buNone/>
            </a:pPr>
            <a:r>
              <a:rPr lang="en-US" sz="2800" b="1" dirty="0"/>
              <a:t>		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sz="2800" b="1" dirty="0"/>
              <a:t>	</a:t>
            </a:r>
            <a:r>
              <a:rPr lang="en-US" sz="3000" b="1" dirty="0">
                <a:solidFill>
                  <a:schemeClr val="accent1"/>
                </a:solidFill>
              </a:rPr>
              <a:t>Isotopes  	Mass of Isotope    Abundance</a:t>
            </a:r>
            <a:r>
              <a:rPr lang="en-US" sz="3000" b="1" dirty="0"/>
              <a:t> 	</a:t>
            </a:r>
          </a:p>
          <a:p>
            <a:pPr>
              <a:lnSpc>
                <a:spcPct val="60000"/>
              </a:lnSpc>
              <a:buFontTx/>
              <a:buNone/>
            </a:pPr>
            <a:r>
              <a:rPr lang="en-US" sz="3000" b="1" baseline="30000" dirty="0"/>
              <a:t>	24</a:t>
            </a:r>
            <a:r>
              <a:rPr lang="en-US" sz="3000" b="1" dirty="0"/>
              <a:t>Mg    	</a:t>
            </a:r>
            <a:r>
              <a:rPr lang="en-US" sz="3000" b="1" dirty="0" smtClean="0"/>
              <a:t>=24.0 </a:t>
            </a:r>
            <a:r>
              <a:rPr lang="en-US" sz="3000" b="1" dirty="0" err="1"/>
              <a:t>amu</a:t>
            </a:r>
            <a:r>
              <a:rPr lang="en-US" sz="3000" b="1" dirty="0"/>
              <a:t> 	</a:t>
            </a:r>
            <a:r>
              <a:rPr lang="en-US" sz="3000" b="1" dirty="0" smtClean="0"/>
              <a:t>        78.70</a:t>
            </a:r>
            <a:r>
              <a:rPr lang="en-US" sz="3000" b="1" dirty="0"/>
              <a:t>%</a:t>
            </a:r>
          </a:p>
          <a:p>
            <a:pPr>
              <a:lnSpc>
                <a:spcPct val="60000"/>
              </a:lnSpc>
              <a:buFontTx/>
              <a:buNone/>
            </a:pPr>
            <a:endParaRPr lang="en-US" sz="3000" b="1" dirty="0"/>
          </a:p>
          <a:p>
            <a:pPr>
              <a:lnSpc>
                <a:spcPct val="60000"/>
              </a:lnSpc>
              <a:buFontTx/>
              <a:buNone/>
            </a:pPr>
            <a:r>
              <a:rPr lang="en-US" sz="3000" b="1" dirty="0"/>
              <a:t>	</a:t>
            </a:r>
            <a:r>
              <a:rPr lang="en-US" sz="3000" b="1" baseline="30000" dirty="0"/>
              <a:t>25</a:t>
            </a:r>
            <a:r>
              <a:rPr lang="en-US" sz="3000" b="1" dirty="0"/>
              <a:t>Mg  	= </a:t>
            </a:r>
            <a:r>
              <a:rPr lang="en-US" sz="3000" b="1" dirty="0" smtClean="0"/>
              <a:t>25.0 </a:t>
            </a:r>
            <a:r>
              <a:rPr lang="en-US" sz="3000" b="1" dirty="0" err="1"/>
              <a:t>amu</a:t>
            </a:r>
            <a:r>
              <a:rPr lang="en-US" sz="3000" b="1" dirty="0"/>
              <a:t>     </a:t>
            </a:r>
            <a:r>
              <a:rPr lang="en-US" sz="3000" b="1" dirty="0" smtClean="0"/>
              <a:t>    10.13</a:t>
            </a:r>
            <a:r>
              <a:rPr lang="en-US" sz="3000" b="1" dirty="0"/>
              <a:t>%</a:t>
            </a:r>
          </a:p>
          <a:p>
            <a:pPr>
              <a:lnSpc>
                <a:spcPct val="60000"/>
              </a:lnSpc>
              <a:buFontTx/>
              <a:buNone/>
            </a:pPr>
            <a:endParaRPr lang="en-US" sz="3000" b="1" dirty="0"/>
          </a:p>
          <a:p>
            <a:pPr>
              <a:lnSpc>
                <a:spcPct val="60000"/>
              </a:lnSpc>
              <a:buFontTx/>
              <a:buNone/>
            </a:pPr>
            <a:r>
              <a:rPr lang="en-US" sz="3000" b="1" dirty="0"/>
              <a:t>   </a:t>
            </a:r>
            <a:r>
              <a:rPr lang="en-US" sz="3000" b="1" baseline="30000" dirty="0"/>
              <a:t>26</a:t>
            </a:r>
            <a:r>
              <a:rPr lang="en-US" sz="3000" b="1" dirty="0"/>
              <a:t>Mg    	=  </a:t>
            </a:r>
            <a:r>
              <a:rPr lang="en-US" sz="3000" b="1" dirty="0" smtClean="0"/>
              <a:t>26.0 </a:t>
            </a:r>
            <a:r>
              <a:rPr lang="en-US" sz="3000" b="1" dirty="0" err="1" smtClean="0"/>
              <a:t>amu</a:t>
            </a:r>
            <a:r>
              <a:rPr lang="en-US" sz="3000" b="1" dirty="0"/>
              <a:t> </a:t>
            </a:r>
            <a:r>
              <a:rPr lang="en-US" sz="3000" b="1" dirty="0" smtClean="0"/>
              <a:t>       11.17</a:t>
            </a:r>
            <a:r>
              <a:rPr lang="en-US" sz="3000" b="1" dirty="0"/>
              <a:t>%</a:t>
            </a:r>
            <a:endParaRPr lang="en-US" sz="3000" b="1" baseline="30000" dirty="0"/>
          </a:p>
          <a:p>
            <a:pPr>
              <a:lnSpc>
                <a:spcPct val="60000"/>
              </a:lnSpc>
              <a:buFontTx/>
              <a:buNone/>
            </a:pPr>
            <a:endParaRPr lang="en-US" sz="3000" b="1" dirty="0"/>
          </a:p>
          <a:p>
            <a:pPr>
              <a:lnSpc>
                <a:spcPct val="60000"/>
              </a:lnSpc>
              <a:buFontTx/>
              <a:buNone/>
            </a:pPr>
            <a:r>
              <a:rPr lang="en-US" sz="3000" b="1" dirty="0"/>
              <a:t>Atomic mass (average mass)  Mg = 24.3 </a:t>
            </a:r>
            <a:r>
              <a:rPr lang="en-US" sz="3000" b="1" dirty="0" err="1"/>
              <a:t>amu</a:t>
            </a:r>
            <a:endParaRPr lang="en-US" sz="2800" b="1" dirty="0"/>
          </a:p>
          <a:p>
            <a:pPr>
              <a:lnSpc>
                <a:spcPct val="60000"/>
              </a:lnSpc>
              <a:buFontTx/>
              <a:buNone/>
            </a:pPr>
            <a:r>
              <a:rPr lang="en-US" b="1" dirty="0"/>
              <a:t>   </a:t>
            </a:r>
            <a:endParaRPr lang="en-US" sz="2800" b="1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143000" y="4953000"/>
            <a:ext cx="1676400" cy="1600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5000" b="1" dirty="0">
                <a:solidFill>
                  <a:schemeClr val="bg2"/>
                </a:solidFill>
                <a:latin typeface="Times New Roman" charset="0"/>
              </a:rPr>
              <a:t>Mg</a:t>
            </a:r>
          </a:p>
          <a:p>
            <a:pPr algn="ctr"/>
            <a:r>
              <a:rPr lang="en-US" sz="5000" b="1" dirty="0">
                <a:solidFill>
                  <a:schemeClr val="bg2"/>
                </a:solidFill>
                <a:latin typeface="Times New Roman" charset="0"/>
              </a:rPr>
              <a:t>24.3</a:t>
            </a:r>
            <a:endParaRPr lang="en-US" dirty="0">
              <a:latin typeface="Times New Roman" charset="0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2514600" y="4800600"/>
            <a:ext cx="4495800" cy="12192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30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24198"/>
          </a:xfrm>
        </p:spPr>
        <p:txBody>
          <a:bodyPr/>
          <a:lstStyle/>
          <a:p>
            <a:pPr algn="ctr"/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908" y="1220665"/>
            <a:ext cx="8461549" cy="5295053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Compare between the atomic number and the mass number of an atom</a:t>
            </a:r>
          </a:p>
          <a:p>
            <a:pPr lvl="0"/>
            <a:r>
              <a:rPr lang="en-US" dirty="0"/>
              <a:t>Calculate the number of electrons, protons, and neutrons in an atom given its mass and atomic numbers and vise verse</a:t>
            </a:r>
          </a:p>
          <a:p>
            <a:pPr lvl="0"/>
            <a:r>
              <a:rPr lang="en-US" dirty="0"/>
              <a:t>Explain the existence of the majority of the mass of an atom in its nucleus</a:t>
            </a:r>
          </a:p>
          <a:p>
            <a:pPr lvl="0"/>
            <a:r>
              <a:rPr lang="en-US" dirty="0"/>
              <a:t>Define isotopes</a:t>
            </a:r>
          </a:p>
          <a:p>
            <a:pPr lvl="0"/>
            <a:r>
              <a:rPr lang="en-US" dirty="0"/>
              <a:t> Explain why isotopes have different mass number and similar chemical properties</a:t>
            </a:r>
          </a:p>
          <a:p>
            <a:pPr lvl="0"/>
            <a:r>
              <a:rPr lang="en-US" dirty="0"/>
              <a:t>Define the average atomic mass</a:t>
            </a:r>
          </a:p>
          <a:p>
            <a:pPr lvl="0"/>
            <a:r>
              <a:rPr lang="en-US" dirty="0"/>
              <a:t>Calculate the average atomic mass of an element based on the natural abundances rate of its isotopes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4116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872657"/>
          </a:xfrm>
        </p:spPr>
        <p:txBody>
          <a:bodyPr/>
          <a:lstStyle/>
          <a:p>
            <a:pPr algn="ctr"/>
            <a:r>
              <a:rPr lang="en-US" sz="4800" b="1" dirty="0" smtClean="0">
                <a:solidFill>
                  <a:srgbClr val="FF2B2C"/>
                </a:solidFill>
              </a:rPr>
              <a:t>Application </a:t>
            </a:r>
            <a:endParaRPr lang="en-US" sz="4800" b="1" dirty="0">
              <a:solidFill>
                <a:srgbClr val="FF2B2C"/>
              </a:solidFill>
            </a:endParaRP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8030582"/>
              </p:ext>
            </p:extLst>
          </p:nvPr>
        </p:nvGraphicFramePr>
        <p:xfrm>
          <a:off x="7010400" y="197213"/>
          <a:ext cx="1773238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Clip" r:id="rId3" imgW="2216520" imgH="2286000" progId="MS_ClipArt_Gallery.2">
                  <p:embed/>
                </p:oleObj>
              </mc:Choice>
              <mc:Fallback>
                <p:oleObj name="Clip" r:id="rId3" imgW="2216520" imgH="228600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197213"/>
                        <a:ext cx="1773238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1107608"/>
              </p:ext>
            </p:extLst>
          </p:nvPr>
        </p:nvGraphicFramePr>
        <p:xfrm>
          <a:off x="401446" y="197213"/>
          <a:ext cx="1676400" cy="164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" name="Clip" r:id="rId5" imgW="2286360" imgH="2249640" progId="MS_ClipArt_Gallery.2">
                  <p:embed/>
                </p:oleObj>
              </mc:Choice>
              <mc:Fallback>
                <p:oleObj name="Clip" r:id="rId5" imgW="2286360" imgH="2249640" progId="MS_ClipArt_Gallery.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446" y="197213"/>
                        <a:ext cx="1676400" cy="1649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en-US" sz="3000" b="1" dirty="0"/>
              <a:t>	Gallium is a metallic element found in small lasers used in compact disc players.  In a sample of gallium, there is 60.2% of gallium-69 (68.9 </a:t>
            </a:r>
            <a:r>
              <a:rPr lang="en-US" sz="3000" b="1" dirty="0" err="1"/>
              <a:t>amu</a:t>
            </a:r>
            <a:r>
              <a:rPr lang="en-US" sz="3000" b="1" dirty="0"/>
              <a:t>) atoms and 39.8% of gallium-71 (70.9 </a:t>
            </a:r>
            <a:r>
              <a:rPr lang="en-US" sz="3000" b="1" dirty="0" err="1"/>
              <a:t>amu</a:t>
            </a:r>
            <a:r>
              <a:rPr lang="en-US" sz="3000" b="1" dirty="0"/>
              <a:t>) atoms. What is the </a:t>
            </a:r>
            <a:r>
              <a:rPr lang="en-US" sz="3000" b="1" dirty="0" smtClean="0"/>
              <a:t>average atomic </a:t>
            </a:r>
            <a:r>
              <a:rPr lang="en-US" sz="3000" b="1" dirty="0"/>
              <a:t>mass of gallium</a:t>
            </a:r>
            <a:r>
              <a:rPr lang="en-US" b="1" dirty="0"/>
              <a:t>?</a:t>
            </a:r>
          </a:p>
          <a:p>
            <a:pPr>
              <a:lnSpc>
                <a:spcPct val="120000"/>
              </a:lnSpc>
              <a:buFontTx/>
              <a:buNone/>
            </a:pPr>
            <a:endParaRPr lang="en-US" b="1" dirty="0"/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4097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meant by atomic number?</a:t>
            </a:r>
          </a:p>
          <a:p>
            <a:r>
              <a:rPr lang="en-US" dirty="0" smtClean="0"/>
              <a:t>What is the mass number?</a:t>
            </a:r>
          </a:p>
          <a:p>
            <a:r>
              <a:rPr lang="en-US" dirty="0" smtClean="0"/>
              <a:t>How can we calculate the number of protons, neutrons and electrons of an element?</a:t>
            </a:r>
          </a:p>
          <a:p>
            <a:r>
              <a:rPr lang="en-US" dirty="0" smtClean="0"/>
              <a:t>What are isotopes?</a:t>
            </a:r>
          </a:p>
          <a:p>
            <a:r>
              <a:rPr lang="en-US" dirty="0" smtClean="0"/>
              <a:t>How can we identify an isotope?</a:t>
            </a:r>
          </a:p>
          <a:p>
            <a:r>
              <a:rPr lang="en-US" dirty="0" smtClean="0"/>
              <a:t>How can we calculate the average atomic mass of an element?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210947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Home work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Section review questions</a:t>
            </a:r>
          </a:p>
          <a:p>
            <a:pPr marL="0" indent="0">
              <a:buNone/>
            </a:pPr>
            <a:r>
              <a:rPr lang="en-US" sz="3600" b="1" dirty="0" smtClean="0"/>
              <a:t>Page 515 # 1 to 7</a:t>
            </a:r>
          </a:p>
          <a:p>
            <a:pPr marL="0" indent="0">
              <a:buNone/>
            </a:pPr>
            <a:r>
              <a:rPr lang="en-US" sz="3600" b="1" dirty="0" smtClean="0"/>
              <a:t>Take a snap shot of the complete periodic table and save it on your desktop.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583767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806675"/>
          </a:xfrm>
        </p:spPr>
        <p:txBody>
          <a:bodyPr/>
          <a:lstStyle/>
          <a:p>
            <a:pPr algn="ctr"/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you guess what is the mass of your laptop in Kg?</a:t>
            </a:r>
          </a:p>
          <a:p>
            <a:r>
              <a:rPr lang="en-US" dirty="0" smtClean="0"/>
              <a:t>Can you predict the mass of the laptop after you place a paperclip on top of it?</a:t>
            </a:r>
          </a:p>
          <a:p>
            <a:r>
              <a:rPr lang="en-US" dirty="0" smtClean="0"/>
              <a:t>How can you compare the mass of the laptop with and without the paperclip to the mass of the atom and its particles?</a:t>
            </a:r>
          </a:p>
          <a:p>
            <a:r>
              <a:rPr lang="en-US" dirty="0" smtClean="0"/>
              <a:t>Which of the following: laptop of paper clip refers to the mass of the electrons in an atom?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96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mass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2306613"/>
              </p:ext>
            </p:extLst>
          </p:nvPr>
        </p:nvGraphicFramePr>
        <p:xfrm>
          <a:off x="779463" y="2257681"/>
          <a:ext cx="7814040" cy="2971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4680"/>
                <a:gridCol w="2604680"/>
                <a:gridCol w="2604680"/>
              </a:tblGrid>
              <a:tr h="742847">
                <a:tc>
                  <a:txBody>
                    <a:bodyPr/>
                    <a:lstStyle/>
                    <a:p>
                      <a:r>
                        <a:rPr lang="en-US" dirty="0" smtClean="0"/>
                        <a:t>Particle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Mass (g)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Mass in (Kg)</a:t>
                      </a:r>
                      <a:endParaRPr lang="en-US" dirty="0"/>
                    </a:p>
                  </a:txBody>
                  <a:tcPr/>
                </a:tc>
              </a:tr>
              <a:tr h="742847">
                <a:tc>
                  <a:txBody>
                    <a:bodyPr/>
                    <a:lstStyle/>
                    <a:p>
                      <a:r>
                        <a:rPr lang="en-US" dirty="0" smtClean="0"/>
                        <a:t>Protons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2847">
                <a:tc>
                  <a:txBody>
                    <a:bodyPr/>
                    <a:lstStyle/>
                    <a:p>
                      <a:r>
                        <a:rPr lang="en-US" dirty="0" smtClean="0"/>
                        <a:t>Neutrons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2847">
                <a:tc>
                  <a:txBody>
                    <a:bodyPr/>
                    <a:lstStyle/>
                    <a:p>
                      <a:r>
                        <a:rPr lang="en-US" dirty="0" smtClean="0"/>
                        <a:t>Electrons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15680" y="1610127"/>
            <a:ext cx="3214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Complete the following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877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unit of measurement used for atomic particles is the atomic mass unit (</a:t>
            </a:r>
            <a:r>
              <a:rPr lang="en-US" sz="2400" dirty="0" err="1" smtClean="0"/>
              <a:t>amu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Mass of p+ = mass of N</a:t>
            </a:r>
            <a:r>
              <a:rPr lang="en-US" sz="2400" baseline="30000" dirty="0" smtClean="0"/>
              <a:t>o</a:t>
            </a:r>
            <a:r>
              <a:rPr lang="en-US" sz="2400" dirty="0" smtClean="0"/>
              <a:t> = 1 </a:t>
            </a:r>
            <a:r>
              <a:rPr lang="en-US" sz="2400" dirty="0" err="1" smtClean="0"/>
              <a:t>amu</a:t>
            </a:r>
            <a:endParaRPr lang="en-US" sz="2400" dirty="0" smtClean="0"/>
          </a:p>
          <a:p>
            <a:r>
              <a:rPr lang="en-US" sz="2400" dirty="0" smtClean="0"/>
              <a:t>Mass of e- &lt;&lt;&lt;&lt;&lt;&lt;&lt;&lt;&lt;&lt;&lt; mass of p+ or N</a:t>
            </a:r>
            <a:r>
              <a:rPr lang="en-US" sz="2400" baseline="30000" dirty="0" smtClean="0"/>
              <a:t>o</a:t>
            </a:r>
          </a:p>
          <a:p>
            <a:r>
              <a:rPr lang="en-US" sz="2400" dirty="0" smtClean="0"/>
              <a:t>can you conclude where is the majority of the mass of an atom is located?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83756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861759"/>
          </a:xfrm>
        </p:spPr>
        <p:txBody>
          <a:bodyPr/>
          <a:lstStyle/>
          <a:p>
            <a:r>
              <a:rPr lang="en-US" dirty="0" smtClean="0"/>
              <a:t>Atomic mass is the mass of the atom (mass of protons and neutrons) in </a:t>
            </a:r>
            <a:r>
              <a:rPr lang="en-US" dirty="0" err="1" smtClean="0"/>
              <a:t>amu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628" y="2812120"/>
            <a:ext cx="4343400" cy="360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585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4069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Protons identify the elements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64861"/>
            <a:ext cx="7583487" cy="76099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Each type of atom of an element has a different number of protons.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700" y="2195061"/>
            <a:ext cx="5308600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392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358" y="676315"/>
            <a:ext cx="7278778" cy="5602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156572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410</TotalTime>
  <Words>907</Words>
  <Application>Microsoft Macintosh PowerPoint</Application>
  <PresentationFormat>On-screen Show (4:3)</PresentationFormat>
  <Paragraphs>178</Paragraphs>
  <Slides>32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Revolution</vt:lpstr>
      <vt:lpstr>Clip</vt:lpstr>
      <vt:lpstr>Masses of atoms</vt:lpstr>
      <vt:lpstr>Warm up</vt:lpstr>
      <vt:lpstr>Objectives </vt:lpstr>
      <vt:lpstr>Introduction </vt:lpstr>
      <vt:lpstr>Atomic mass</vt:lpstr>
      <vt:lpstr>Atomic mass</vt:lpstr>
      <vt:lpstr>Atomic mass</vt:lpstr>
      <vt:lpstr>Protons identify the elements </vt:lpstr>
      <vt:lpstr>PowerPoint Presentation</vt:lpstr>
      <vt:lpstr>Compare number of P+ and e-</vt:lpstr>
      <vt:lpstr>Application </vt:lpstr>
      <vt:lpstr>Mass number</vt:lpstr>
      <vt:lpstr>Atomic and mass number</vt:lpstr>
      <vt:lpstr>Application </vt:lpstr>
      <vt:lpstr>Application </vt:lpstr>
      <vt:lpstr>PowerPoint Presentation</vt:lpstr>
      <vt:lpstr>Isotopes </vt:lpstr>
      <vt:lpstr>Identifying isotopes </vt:lpstr>
      <vt:lpstr>Application </vt:lpstr>
      <vt:lpstr>Application</vt:lpstr>
      <vt:lpstr>Application</vt:lpstr>
      <vt:lpstr>PowerPoint Presentation</vt:lpstr>
      <vt:lpstr>PowerPoint Presentation</vt:lpstr>
      <vt:lpstr>PowerPoint Presentation</vt:lpstr>
      <vt:lpstr>Atomic mass</vt:lpstr>
      <vt:lpstr>Application </vt:lpstr>
      <vt:lpstr>Calculating average </vt:lpstr>
      <vt:lpstr>Calculating average atomic mass</vt:lpstr>
      <vt:lpstr>Application </vt:lpstr>
      <vt:lpstr>Application </vt:lpstr>
      <vt:lpstr>Wrap up</vt:lpstr>
      <vt:lpstr>Home 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Masses of atoms</dc:title>
  <dc:creator>Inas Nasr</dc:creator>
  <cp:lastModifiedBy>Inas Nasr</cp:lastModifiedBy>
  <cp:revision>21</cp:revision>
  <dcterms:created xsi:type="dcterms:W3CDTF">2012-01-28T16:36:41Z</dcterms:created>
  <dcterms:modified xsi:type="dcterms:W3CDTF">2012-02-06T04:51:59Z</dcterms:modified>
</cp:coreProperties>
</file>