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70" r:id="rId8"/>
    <p:sldId id="273" r:id="rId9"/>
    <p:sldId id="274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2" r:id="rId19"/>
    <p:sldId id="271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3/7/12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897" y="2492375"/>
            <a:ext cx="8609997" cy="1470025"/>
          </a:xfrm>
        </p:spPr>
        <p:txBody>
          <a:bodyPr/>
          <a:lstStyle/>
          <a:p>
            <a:r>
              <a:rPr lang="en-US" sz="6600" b="1" i="1" dirty="0" smtClean="0">
                <a:solidFill>
                  <a:srgbClr val="FF0000"/>
                </a:solidFill>
              </a:rPr>
              <a:t>20.2 Types of bonds</a:t>
            </a:r>
            <a:endParaRPr lang="en-US" sz="6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43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581368"/>
            <a:ext cx="7583487" cy="3268306"/>
          </a:xfrm>
        </p:spPr>
        <p:txBody>
          <a:bodyPr/>
          <a:lstStyle/>
          <a:p>
            <a:r>
              <a:rPr lang="en-US" dirty="0"/>
              <a:t>What type of ion each of the following atoms will form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r>
              <a:rPr lang="en-US" dirty="0" smtClean="0"/>
              <a:t>1- potassium K (19)</a:t>
            </a:r>
          </a:p>
          <a:p>
            <a:pPr marL="0" indent="0">
              <a:buNone/>
            </a:pPr>
            <a:r>
              <a:rPr lang="en-US" dirty="0" smtClean="0"/>
              <a:t>2- Magnesium Mg (12)</a:t>
            </a:r>
          </a:p>
          <a:p>
            <a:pPr marL="0" indent="0">
              <a:buNone/>
            </a:pPr>
            <a:r>
              <a:rPr lang="en-US" dirty="0" smtClean="0"/>
              <a:t>3- Aluminum Al (13)</a:t>
            </a:r>
          </a:p>
          <a:p>
            <a:pPr marL="0" indent="0">
              <a:buNone/>
            </a:pPr>
            <a:r>
              <a:rPr lang="en-US" dirty="0" smtClean="0"/>
              <a:t>4- Fluorine F (9)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0" y="2286878"/>
            <a:ext cx="36957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77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bond forms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869" y="1781513"/>
            <a:ext cx="8812145" cy="409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722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Ionic bond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happens when you put Mg and </a:t>
            </a:r>
            <a:r>
              <a:rPr lang="en-US" dirty="0" err="1" smtClean="0"/>
              <a:t>Cl</a:t>
            </a:r>
            <a:r>
              <a:rPr lang="en-US" dirty="0" smtClean="0"/>
              <a:t> together and allow them to react?</a:t>
            </a:r>
          </a:p>
          <a:p>
            <a:r>
              <a:rPr lang="en-US" dirty="0" smtClean="0"/>
              <a:t>Will they form a bond?</a:t>
            </a:r>
          </a:p>
          <a:p>
            <a:r>
              <a:rPr lang="en-US" dirty="0" smtClean="0"/>
              <a:t>How do you think they will form a bond? </a:t>
            </a:r>
          </a:p>
          <a:p>
            <a:r>
              <a:rPr lang="en-US" dirty="0" smtClean="0"/>
              <a:t>Can you draw an illustration that shows how a bond is formed, if Mg (z=12) and </a:t>
            </a:r>
            <a:r>
              <a:rPr lang="en-US" dirty="0" err="1" smtClean="0"/>
              <a:t>Cl</a:t>
            </a:r>
            <a:r>
              <a:rPr lang="en-US" dirty="0" smtClean="0"/>
              <a:t> (z=17).</a:t>
            </a:r>
          </a:p>
          <a:p>
            <a:r>
              <a:rPr lang="en-US" dirty="0" smtClean="0"/>
              <a:t>What is the charge of the compound formed?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440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64955"/>
            <a:ext cx="9144000" cy="6532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727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and conclude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2542505"/>
          </a:xfrm>
        </p:spPr>
        <p:txBody>
          <a:bodyPr/>
          <a:lstStyle/>
          <a:p>
            <a:r>
              <a:rPr lang="en-US" dirty="0" smtClean="0"/>
              <a:t>Can you predict what type of ion is formed when one atom loses electron and the other gains electron?</a:t>
            </a:r>
          </a:p>
          <a:p>
            <a:r>
              <a:rPr lang="en-US" dirty="0" smtClean="0"/>
              <a:t>Predict what type of elements lose electrons and what type of elements gain electrons?</a:t>
            </a:r>
          </a:p>
          <a:p>
            <a:r>
              <a:rPr lang="en-US" dirty="0" smtClean="0"/>
              <a:t>When is an ionic bond formed?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3552" y="3422650"/>
            <a:ext cx="2799398" cy="3018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829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Covalent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2377550"/>
          </a:xfrm>
        </p:spPr>
        <p:txBody>
          <a:bodyPr/>
          <a:lstStyle/>
          <a:p>
            <a:r>
              <a:rPr lang="en-US" dirty="0" smtClean="0"/>
              <a:t>How do elements reach stability if they don’t lose or gain?</a:t>
            </a:r>
          </a:p>
          <a:p>
            <a:r>
              <a:rPr lang="en-US" dirty="0" smtClean="0"/>
              <a:t>Do they form ions?</a:t>
            </a:r>
          </a:p>
          <a:p>
            <a:r>
              <a:rPr lang="en-US" dirty="0" smtClean="0"/>
              <a:t>Predict how water molecules are formed.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049" y="3837889"/>
            <a:ext cx="2281647" cy="2598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205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covalent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2377550"/>
          </a:xfrm>
        </p:spPr>
        <p:txBody>
          <a:bodyPr/>
          <a:lstStyle/>
          <a:p>
            <a:r>
              <a:rPr lang="en-US" dirty="0" smtClean="0"/>
              <a:t>Draw the structure of:</a:t>
            </a:r>
          </a:p>
          <a:p>
            <a:pPr marL="0" indent="0">
              <a:buNone/>
            </a:pPr>
            <a:r>
              <a:rPr lang="en-US" dirty="0" smtClean="0"/>
              <a:t>1- water</a:t>
            </a:r>
          </a:p>
          <a:p>
            <a:pPr marL="0" indent="0">
              <a:buNone/>
            </a:pPr>
            <a:r>
              <a:rPr lang="en-US" dirty="0" smtClean="0"/>
              <a:t>2- carbon dioxide</a:t>
            </a:r>
          </a:p>
          <a:p>
            <a:pPr marL="0" indent="0">
              <a:buNone/>
            </a:pPr>
            <a:r>
              <a:rPr lang="en-US" dirty="0" smtClean="0"/>
              <a:t>3- nitrogen gas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9001" y="1425388"/>
            <a:ext cx="2785424" cy="250256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7598" y="3927955"/>
            <a:ext cx="29210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261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types of covalent bonds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1- single covalent bond (2 electrons are shared between 2 atoms)</a:t>
            </a:r>
          </a:p>
          <a:p>
            <a:pPr marL="0" indent="0">
              <a:buNone/>
            </a:pPr>
            <a:r>
              <a:rPr lang="en-US" dirty="0" smtClean="0"/>
              <a:t>2- double covalent bond (4 electrons are shared between 2 atoms)</a:t>
            </a:r>
          </a:p>
          <a:p>
            <a:pPr marL="0" indent="0">
              <a:buNone/>
            </a:pPr>
            <a:r>
              <a:rPr lang="en-US" dirty="0" smtClean="0"/>
              <a:t>3- triple covalent bond (6 electrons are shared between 2 atoms)</a:t>
            </a:r>
          </a:p>
          <a:p>
            <a:pPr marL="0" indent="0">
              <a:buNone/>
            </a:pPr>
            <a:r>
              <a:rPr lang="en-US" dirty="0" smtClean="0"/>
              <a:t>Give example about a molecule which contains single covalent bond, another molecule with a double covalent bond and a third molecule with a triple </a:t>
            </a:r>
            <a:r>
              <a:rPr lang="en-US" smtClean="0"/>
              <a:t>covalent bond.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870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Ionic bond VS covalent bond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678514"/>
          </a:xfrm>
        </p:spPr>
        <p:txBody>
          <a:bodyPr/>
          <a:lstStyle/>
          <a:p>
            <a:r>
              <a:rPr lang="en-US" dirty="0" smtClean="0"/>
              <a:t>Compare between ionic and covalent bonds.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969" y="2507314"/>
            <a:ext cx="5664200" cy="389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7778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73684"/>
          </a:xfrm>
        </p:spPr>
        <p:txBody>
          <a:bodyPr/>
          <a:lstStyle/>
          <a:p>
            <a:r>
              <a:rPr lang="en-US" dirty="0" smtClean="0"/>
              <a:t>Unusual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154684"/>
            <a:ext cx="7583487" cy="2344559"/>
          </a:xfrm>
        </p:spPr>
        <p:txBody>
          <a:bodyPr/>
          <a:lstStyle/>
          <a:p>
            <a:r>
              <a:rPr lang="en-US" dirty="0" smtClean="0"/>
              <a:t>Electrons are not always equally shared between atoms in a covalent bond.</a:t>
            </a:r>
          </a:p>
          <a:p>
            <a:r>
              <a:rPr lang="en-US" dirty="0" smtClean="0"/>
              <a:t>The strength of the atom is related to the size of the atom, charge of the nucleus, and the total number of electrons an atom contains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463" y="3356887"/>
            <a:ext cx="7353300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301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What is a chemical bond?</a:t>
            </a:r>
          </a:p>
          <a:p>
            <a:r>
              <a:rPr lang="en-US" sz="4400" dirty="0" smtClean="0"/>
              <a:t>How do elements seek stability?</a:t>
            </a:r>
          </a:p>
          <a:p>
            <a:pPr marL="0" indent="0">
              <a:buNone/>
            </a:pPr>
            <a:endParaRPr lang="en-US" sz="4400" dirty="0" smtClean="0"/>
          </a:p>
        </p:txBody>
      </p:sp>
    </p:spTree>
    <p:extLst>
      <p:ext uri="{BB962C8B-B14F-4D97-AF65-F5344CB8AC3E}">
        <p14:creationId xmlns:p14="http://schemas.microsoft.com/office/powerpoint/2010/main" val="393715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24198"/>
          </a:xfrm>
        </p:spPr>
        <p:txBody>
          <a:bodyPr/>
          <a:lstStyle/>
          <a:p>
            <a:r>
              <a:rPr lang="en-US" dirty="0" smtClean="0"/>
              <a:t>Equally or unequally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142765"/>
            <a:ext cx="7583487" cy="843469"/>
          </a:xfrm>
        </p:spPr>
        <p:txBody>
          <a:bodyPr/>
          <a:lstStyle/>
          <a:p>
            <a:r>
              <a:rPr lang="en-US" dirty="0" smtClean="0"/>
              <a:t>Atoms on the right side of the periodic table tend to attract electrons more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5842" y="4914182"/>
            <a:ext cx="2324100" cy="1536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8995" y="2508606"/>
            <a:ext cx="2019300" cy="2578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8328" y="2306582"/>
            <a:ext cx="1854200" cy="1752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141" y="2687582"/>
            <a:ext cx="36068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1095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 or non-polar molecule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atoms of a molecule share electrons </a:t>
            </a:r>
            <a:r>
              <a:rPr lang="en-US" sz="3200" b="1" i="1" u="sng" dirty="0" smtClean="0">
                <a:solidFill>
                  <a:srgbClr val="FF0000"/>
                </a:solidFill>
              </a:rPr>
              <a:t>equally</a:t>
            </a:r>
            <a:r>
              <a:rPr lang="en-US" dirty="0" smtClean="0"/>
              <a:t>: the molecule is </a:t>
            </a:r>
            <a:r>
              <a:rPr lang="en-US" sz="3200" b="1" i="1" u="sng" dirty="0" smtClean="0">
                <a:solidFill>
                  <a:srgbClr val="FF0000"/>
                </a:solidFill>
              </a:rPr>
              <a:t>non-polar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Ex: Cl</a:t>
            </a:r>
            <a:r>
              <a:rPr lang="en-US" sz="3200" baseline="-25000" dirty="0" smtClean="0">
                <a:solidFill>
                  <a:srgbClr val="FF0000"/>
                </a:solidFill>
              </a:rPr>
              <a:t>2</a:t>
            </a:r>
            <a:r>
              <a:rPr lang="en-US" sz="3200" dirty="0" smtClean="0">
                <a:solidFill>
                  <a:srgbClr val="FF0000"/>
                </a:solidFill>
              </a:rPr>
              <a:t>, O</a:t>
            </a:r>
            <a:r>
              <a:rPr lang="en-US" sz="3200" baseline="-25000" dirty="0" smtClean="0">
                <a:solidFill>
                  <a:srgbClr val="FF0000"/>
                </a:solidFill>
              </a:rPr>
              <a:t>2</a:t>
            </a:r>
            <a:r>
              <a:rPr lang="en-US" sz="3200" dirty="0" smtClean="0">
                <a:solidFill>
                  <a:srgbClr val="FF0000"/>
                </a:solidFill>
              </a:rPr>
              <a:t>, CO</a:t>
            </a:r>
            <a:r>
              <a:rPr lang="en-US" sz="3200" baseline="-25000" dirty="0" smtClean="0">
                <a:solidFill>
                  <a:srgbClr val="FF0000"/>
                </a:solidFill>
              </a:rPr>
              <a:t>2</a:t>
            </a:r>
          </a:p>
          <a:p>
            <a:r>
              <a:rPr lang="en-US" dirty="0" smtClean="0"/>
              <a:t>If atoms of a molecule share electrons </a:t>
            </a:r>
            <a:r>
              <a:rPr lang="en-US" sz="3200" b="1" i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unequally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smtClean="0"/>
              <a:t>The molecule is </a:t>
            </a:r>
            <a:r>
              <a:rPr lang="en-US" sz="3600" b="1" i="1" u="sng" dirty="0" smtClean="0">
                <a:solidFill>
                  <a:srgbClr val="E113FF"/>
                </a:solidFill>
              </a:rPr>
              <a:t>polar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E113FF"/>
                </a:solidFill>
              </a:rPr>
              <a:t>Ex: H</a:t>
            </a:r>
            <a:r>
              <a:rPr lang="en-US" sz="3600" baseline="-25000" dirty="0" smtClean="0">
                <a:solidFill>
                  <a:srgbClr val="E113FF"/>
                </a:solidFill>
              </a:rPr>
              <a:t>2</a:t>
            </a:r>
            <a:r>
              <a:rPr lang="en-US" sz="3600" dirty="0" smtClean="0">
                <a:solidFill>
                  <a:srgbClr val="E113FF"/>
                </a:solidFill>
              </a:rPr>
              <a:t>O, </a:t>
            </a:r>
            <a:r>
              <a:rPr lang="en-US" sz="3600" dirty="0" err="1" smtClean="0">
                <a:solidFill>
                  <a:srgbClr val="E113FF"/>
                </a:solidFill>
              </a:rPr>
              <a:t>HCl</a:t>
            </a:r>
            <a:r>
              <a:rPr lang="en-US" sz="3600" dirty="0" smtClean="0">
                <a:solidFill>
                  <a:srgbClr val="E113FF"/>
                </a:solidFill>
              </a:rPr>
              <a:t>, CHCl</a:t>
            </a:r>
            <a:r>
              <a:rPr lang="en-US" sz="3600" baseline="-25000" dirty="0" smtClean="0">
                <a:solidFill>
                  <a:srgbClr val="E113FF"/>
                </a:solidFill>
              </a:rPr>
              <a:t>3</a:t>
            </a:r>
            <a:r>
              <a:rPr lang="en-US" sz="3600" dirty="0" smtClean="0">
                <a:solidFill>
                  <a:srgbClr val="E113FF"/>
                </a:solidFill>
              </a:rPr>
              <a:t>, HF</a:t>
            </a:r>
            <a:endParaRPr lang="en-US" sz="3200" dirty="0">
              <a:solidFill>
                <a:srgbClr val="E11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2378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4900"/>
            <a:ext cx="2865766" cy="625225"/>
          </a:xfrm>
        </p:spPr>
        <p:txBody>
          <a:bodyPr/>
          <a:lstStyle/>
          <a:p>
            <a:pPr algn="ctr"/>
            <a:r>
              <a:rPr lang="en-US" dirty="0" smtClean="0"/>
              <a:t>Wrap up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5766" y="183053"/>
            <a:ext cx="6090612" cy="6464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88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707702"/>
          </a:xfrm>
        </p:spPr>
        <p:txBody>
          <a:bodyPr/>
          <a:lstStyle/>
          <a:p>
            <a:r>
              <a:rPr lang="en-US" dirty="0" smtClean="0"/>
              <a:t>Assignments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1998154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E113FF"/>
                </a:solidFill>
              </a:rPr>
              <a:t>Section review questions. Page: 614</a:t>
            </a:r>
            <a:endParaRPr lang="en-US" sz="4800" dirty="0">
              <a:solidFill>
                <a:srgbClr val="E11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7251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dirty="0"/>
              <a:t>Describe ionic bonds and covalent bonds</a:t>
            </a:r>
          </a:p>
          <a:p>
            <a:pPr lvl="0"/>
            <a:r>
              <a:rPr lang="en-US" sz="3200" dirty="0"/>
              <a:t>Identify the particles produced by ionic bonding and by covalent bonding</a:t>
            </a:r>
          </a:p>
          <a:p>
            <a:pPr lvl="0"/>
            <a:r>
              <a:rPr lang="en-US" sz="3200" dirty="0"/>
              <a:t>Distinguish between a non-polar covalent and a polar covalent bond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51721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583487" cy="1090902"/>
          </a:xfrm>
        </p:spPr>
        <p:txBody>
          <a:bodyPr/>
          <a:lstStyle/>
          <a:p>
            <a:r>
              <a:rPr lang="en-US" dirty="0" smtClean="0"/>
              <a:t>Represent by drawing the way that Na and </a:t>
            </a:r>
            <a:r>
              <a:rPr lang="en-US" dirty="0" err="1" smtClean="0"/>
              <a:t>Cl</a:t>
            </a:r>
            <a:r>
              <a:rPr lang="en-US" dirty="0" smtClean="0"/>
              <a:t> form </a:t>
            </a:r>
            <a:r>
              <a:rPr lang="en-US" dirty="0" err="1" smtClean="0"/>
              <a:t>Nacl</a:t>
            </a:r>
            <a:r>
              <a:rPr lang="en-US" dirty="0" smtClean="0"/>
              <a:t>.</a:t>
            </a:r>
          </a:p>
          <a:p>
            <a:r>
              <a:rPr lang="en-US" dirty="0" smtClean="0"/>
              <a:t>Represent by drawing the way H and O form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463" y="3546529"/>
            <a:ext cx="2774744" cy="259296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897" y="3293828"/>
            <a:ext cx="1643010" cy="247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399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16045"/>
            <a:ext cx="7583487" cy="691207"/>
          </a:xfrm>
        </p:spPr>
        <p:txBody>
          <a:bodyPr/>
          <a:lstStyle/>
          <a:p>
            <a:r>
              <a:rPr lang="en-US" dirty="0" smtClean="0"/>
              <a:t>Gain or loss electrons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81" y="1072207"/>
            <a:ext cx="7901111" cy="5497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574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Atoms and 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56180"/>
            <a:ext cx="7583487" cy="1833199"/>
          </a:xfrm>
        </p:spPr>
        <p:txBody>
          <a:bodyPr/>
          <a:lstStyle/>
          <a:p>
            <a:r>
              <a:rPr lang="en-US" dirty="0" smtClean="0"/>
              <a:t>An atom that has lost or gained electrons is called an ion.</a:t>
            </a:r>
          </a:p>
          <a:p>
            <a:r>
              <a:rPr lang="en-US" dirty="0" smtClean="0"/>
              <a:t>An ion is a charged particle that has either fewer or more electrons than protons.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568360"/>
              </p:ext>
            </p:extLst>
          </p:nvPr>
        </p:nvGraphicFramePr>
        <p:xfrm>
          <a:off x="1111644" y="3524917"/>
          <a:ext cx="6096000" cy="286512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Group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Outer e-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Lose or gain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Charge of 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Atoms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Lose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Lose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Lose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gain1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1107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964"/>
            <a:ext cx="9143999" cy="6726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323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Monoatomic and polyatomic 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165" y="2439133"/>
            <a:ext cx="3943733" cy="3317793"/>
          </a:xfrm>
        </p:spPr>
        <p:txBody>
          <a:bodyPr>
            <a:normAutofit/>
          </a:bodyPr>
          <a:lstStyle/>
          <a:p>
            <a:r>
              <a:rPr lang="en-US" dirty="0" smtClean="0"/>
              <a:t>Ions can be two types:</a:t>
            </a:r>
          </a:p>
          <a:p>
            <a:pPr marL="0" indent="0">
              <a:buNone/>
            </a:pPr>
            <a:r>
              <a:rPr lang="en-US" dirty="0" smtClean="0"/>
              <a:t>1- monoatomic ions (1 atom ion)</a:t>
            </a:r>
          </a:p>
          <a:p>
            <a:pPr marL="0" indent="0">
              <a:buNone/>
            </a:pPr>
            <a:r>
              <a:rPr lang="en-US" dirty="0" smtClean="0"/>
              <a:t>2- polyatomic ions (more than one atom ion)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7967" y="2010426"/>
            <a:ext cx="4864100" cy="374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07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592234"/>
          </a:xfrm>
        </p:spPr>
        <p:txBody>
          <a:bodyPr/>
          <a:lstStyle/>
          <a:p>
            <a:pPr algn="ctr"/>
            <a:r>
              <a:rPr lang="en-US" dirty="0" smtClean="0"/>
              <a:t>Polyatomic 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3807"/>
            <a:ext cx="8956378" cy="58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541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256</TotalTime>
  <Words>596</Words>
  <Application>Microsoft Macintosh PowerPoint</Application>
  <PresentationFormat>On-screen Show (4:3)</PresentationFormat>
  <Paragraphs>95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Revolution</vt:lpstr>
      <vt:lpstr>20.2 Types of bonds</vt:lpstr>
      <vt:lpstr>Warm up</vt:lpstr>
      <vt:lpstr>Objectives </vt:lpstr>
      <vt:lpstr>Introduction </vt:lpstr>
      <vt:lpstr>Gain or loss electrons</vt:lpstr>
      <vt:lpstr>Atoms and ions</vt:lpstr>
      <vt:lpstr>PowerPoint Presentation</vt:lpstr>
      <vt:lpstr>Monoatomic and polyatomic ions</vt:lpstr>
      <vt:lpstr>Polyatomic ion</vt:lpstr>
      <vt:lpstr>PowerPoint Presentation</vt:lpstr>
      <vt:lpstr>A bond forms</vt:lpstr>
      <vt:lpstr>Ionic bond</vt:lpstr>
      <vt:lpstr>PowerPoint Presentation</vt:lpstr>
      <vt:lpstr>Think and conclude</vt:lpstr>
      <vt:lpstr>Covalent bonds</vt:lpstr>
      <vt:lpstr>Types of covalent bonds</vt:lpstr>
      <vt:lpstr>Three types of covalent bonds</vt:lpstr>
      <vt:lpstr>Ionic bond VS covalent bond</vt:lpstr>
      <vt:lpstr>Unusual sharing</vt:lpstr>
      <vt:lpstr>Equally or unequally sharing</vt:lpstr>
      <vt:lpstr>Polar or non-polar molecule</vt:lpstr>
      <vt:lpstr>Wrap up</vt:lpstr>
      <vt:lpstr>Assignments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20.2 Types of bonds</dc:title>
  <dc:creator>Inas Nasr</dc:creator>
  <cp:lastModifiedBy>Inas Nasr</cp:lastModifiedBy>
  <cp:revision>14</cp:revision>
  <dcterms:created xsi:type="dcterms:W3CDTF">2012-02-29T18:56:59Z</dcterms:created>
  <dcterms:modified xsi:type="dcterms:W3CDTF">2012-03-07T05:06:44Z</dcterms:modified>
</cp:coreProperties>
</file>