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11/2/11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ighered.mcgraw-hill.com/sites/0072495855/student_view0/chapter2/animation__how_diffusion_works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4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ighered.mcgraw-hill.com/sites/0072495855/student_view0/chapter2/animation__how_osmosis_works.html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Exchange with the Environment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4 section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029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901791"/>
          </a:xfrm>
        </p:spPr>
        <p:txBody>
          <a:bodyPr/>
          <a:lstStyle/>
          <a:p>
            <a:r>
              <a:rPr lang="en-US" dirty="0" smtClean="0"/>
              <a:t>Osmosis in RBC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44" r="-10844"/>
          <a:stretch>
            <a:fillRect/>
          </a:stretch>
        </p:blipFill>
        <p:spPr bwMode="auto">
          <a:xfrm>
            <a:off x="0" y="1600201"/>
            <a:ext cx="9143999" cy="45699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741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38990"/>
          </a:xfrm>
        </p:spPr>
        <p:txBody>
          <a:bodyPr/>
          <a:lstStyle/>
          <a:p>
            <a:r>
              <a:rPr lang="en-US" dirty="0" smtClean="0"/>
              <a:t>Passive transport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030" t="10497" r="-14321"/>
          <a:stretch/>
        </p:blipFill>
        <p:spPr bwMode="auto">
          <a:xfrm>
            <a:off x="0" y="1600200"/>
            <a:ext cx="8042275" cy="4343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7987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901791"/>
          </a:xfrm>
        </p:spPr>
        <p:txBody>
          <a:bodyPr/>
          <a:lstStyle/>
          <a:p>
            <a:r>
              <a:rPr lang="en-US" dirty="0" smtClean="0"/>
              <a:t>Active transport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15" b="8615"/>
          <a:stretch>
            <a:fillRect/>
          </a:stretch>
        </p:blipFill>
        <p:spPr bwMode="auto">
          <a:xfrm>
            <a:off x="0" y="1009650"/>
            <a:ext cx="9144000" cy="5848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721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 between active and passive transport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1642469"/>
              </p:ext>
            </p:extLst>
          </p:nvPr>
        </p:nvGraphicFramePr>
        <p:xfrm>
          <a:off x="549275" y="2028944"/>
          <a:ext cx="8042276" cy="309617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4021138"/>
                <a:gridCol w="4021138"/>
              </a:tblGrid>
              <a:tr h="953727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Passive transport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Active transport</a:t>
                      </a:r>
                      <a:endParaRPr lang="en-US" sz="3600" dirty="0"/>
                    </a:p>
                  </a:txBody>
                  <a:tcPr/>
                </a:tc>
              </a:tr>
              <a:tr h="95372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Particles move from area of high</a:t>
                      </a:r>
                      <a:r>
                        <a:rPr lang="en-US" baseline="0" dirty="0" smtClean="0"/>
                        <a:t> concentration into a lower concentration 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Particles move against</a:t>
                      </a:r>
                      <a:r>
                        <a:rPr lang="en-US" baseline="0" dirty="0" smtClean="0"/>
                        <a:t> concentration gradient </a:t>
                      </a:r>
                      <a:r>
                        <a:rPr lang="en-US" baseline="0" dirty="0" err="1" smtClean="0"/>
                        <a:t>i.e</a:t>
                      </a:r>
                      <a:r>
                        <a:rPr lang="en-US" baseline="0" dirty="0" smtClean="0"/>
                        <a:t> from a low concentration into a high concentration area</a:t>
                      </a:r>
                      <a:endParaRPr lang="en-US" dirty="0"/>
                    </a:p>
                  </a:txBody>
                  <a:tcPr/>
                </a:tc>
              </a:tr>
              <a:tr h="95372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 expenditure or use of energy or ATP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Requires</a:t>
                      </a:r>
                      <a:r>
                        <a:rPr lang="en-US" baseline="0" dirty="0" smtClean="0"/>
                        <a:t> the expenditure or the use of energy in the form of ATP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528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99676"/>
          </a:xfrm>
        </p:spPr>
        <p:txBody>
          <a:bodyPr/>
          <a:lstStyle/>
          <a:p>
            <a:r>
              <a:rPr lang="en-US" dirty="0" smtClean="0"/>
              <a:t>Endocytosis and exocytosis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00" r="1"/>
          <a:stretch/>
        </p:blipFill>
        <p:spPr bwMode="auto">
          <a:xfrm>
            <a:off x="131763" y="906463"/>
            <a:ext cx="8890000" cy="59515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9471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69231"/>
          </a:xfrm>
        </p:spPr>
        <p:txBody>
          <a:bodyPr/>
          <a:lstStyle/>
          <a:p>
            <a:r>
              <a:rPr lang="en-US" dirty="0" smtClean="0"/>
              <a:t>Closure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vesicle fuses with the cell membrane and releases the </a:t>
            </a:r>
            <a:r>
              <a:rPr lang="en-US" dirty="0" smtClean="0"/>
              <a:t>particle to </a:t>
            </a:r>
            <a:r>
              <a:rPr lang="en-US" dirty="0"/>
              <a:t>the outside of the cell. </a:t>
            </a:r>
            <a:endParaRPr lang="en-US" dirty="0" smtClean="0"/>
          </a:p>
          <a:p>
            <a:r>
              <a:rPr lang="en-US" dirty="0" smtClean="0"/>
              <a:t>Osmosis is the diffusion of water through a semi-permeable membrane.</a:t>
            </a:r>
          </a:p>
          <a:p>
            <a:r>
              <a:rPr lang="en-US" dirty="0" smtClean="0"/>
              <a:t>Cells move small particles by diffusion, which is an example of passive transport, and by active transport.</a:t>
            </a:r>
          </a:p>
          <a:p>
            <a:r>
              <a:rPr lang="en-US" dirty="0" smtClean="0"/>
              <a:t>Large particles enter the cell by endocytosis, and exit the cell by exocytosis.</a:t>
            </a:r>
          </a:p>
        </p:txBody>
      </p:sp>
    </p:spTree>
    <p:extLst>
      <p:ext uri="{BB962C8B-B14F-4D97-AF65-F5344CB8AC3E}">
        <p14:creationId xmlns:p14="http://schemas.microsoft.com/office/powerpoint/2010/main" val="19429640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not forget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Homework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Section review questions 1-8 of section 4.1 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  “ Exchange with the environment”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SW-Q2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3.1 “Diversity of cells”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3.2 “Eukaryotic cells”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3.3” Organization of living things”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Worksheets, section and chapter review as well as quizzes done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375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up: cell membrane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651" y="1795562"/>
            <a:ext cx="8042276" cy="4343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Function of a cell membrane:</a:t>
            </a:r>
          </a:p>
          <a:p>
            <a:pPr marL="0" indent="0">
              <a:buNone/>
            </a:pPr>
            <a:r>
              <a:rPr lang="en-US" dirty="0" smtClean="0"/>
              <a:t>1- protect the cell</a:t>
            </a:r>
          </a:p>
          <a:p>
            <a:pPr marL="0" indent="0">
              <a:buNone/>
            </a:pPr>
            <a:r>
              <a:rPr lang="en-US" dirty="0" smtClean="0"/>
              <a:t>2. Control the ingoing and outgoing of substances</a:t>
            </a:r>
          </a:p>
          <a:p>
            <a:pPr marL="0" indent="0">
              <a:buNone/>
            </a:pPr>
            <a:r>
              <a:rPr lang="en-US" dirty="0" smtClean="0"/>
              <a:t>3. Selectively permeable (semi-permeable) allow selected substances in and others are kept 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155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the cell membrane</a:t>
            </a:r>
            <a:endParaRPr lang="en-US" dirty="0"/>
          </a:p>
        </p:txBody>
      </p:sp>
      <p:graphicFrame>
        <p:nvGraphicFramePr>
          <p:cNvPr id="4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3197903"/>
              </p:ext>
            </p:extLst>
          </p:nvPr>
        </p:nvGraphicFramePr>
        <p:xfrm>
          <a:off x="1400194" y="1600200"/>
          <a:ext cx="6333435" cy="5129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hoto Editor Photo" r:id="rId3" imgW="5466667" imgH="6885714" progId="MSPhotoEd.3">
                  <p:embed/>
                </p:oleObj>
              </mc:Choice>
              <mc:Fallback>
                <p:oleObj name="Photo Editor Photo" r:id="rId3" imgW="5466667" imgH="6885714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0194" y="1600200"/>
                        <a:ext cx="6333435" cy="51299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79733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would happen to a factory if its power were shut off </a:t>
            </a:r>
            <a:r>
              <a:rPr lang="en-US" dirty="0" smtClean="0"/>
              <a:t>or its </a:t>
            </a:r>
            <a:r>
              <a:rPr lang="en-US" dirty="0"/>
              <a:t>supply of raw materials never arrived? </a:t>
            </a:r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/>
              <a:t>would </a:t>
            </a:r>
            <a:r>
              <a:rPr lang="en-US" dirty="0" smtClean="0"/>
              <a:t>happen if </a:t>
            </a:r>
            <a:r>
              <a:rPr lang="en-US" dirty="0"/>
              <a:t>the factory couldn’t get rid of its garbage?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026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816460"/>
            <a:ext cx="6096000" cy="4041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743" y="330351"/>
            <a:ext cx="8042276" cy="2958232"/>
          </a:xfrm>
        </p:spPr>
        <p:txBody>
          <a:bodyPr>
            <a:normAutofit/>
          </a:bodyPr>
          <a:lstStyle/>
          <a:p>
            <a:r>
              <a:rPr lang="en-US" dirty="0"/>
              <a:t>Like a factory, an organism must be able to obtain energy </a:t>
            </a:r>
            <a:r>
              <a:rPr lang="en-US" dirty="0" smtClean="0"/>
              <a:t>and raw </a:t>
            </a:r>
            <a:r>
              <a:rPr lang="en-US" dirty="0"/>
              <a:t>materials and get rid of wastes</a:t>
            </a:r>
            <a:r>
              <a:rPr lang="en-US" dirty="0" smtClean="0"/>
              <a:t>.</a:t>
            </a:r>
          </a:p>
          <a:p>
            <a:r>
              <a:rPr lang="en-US" dirty="0"/>
              <a:t>The exchange of materials between a cell and its </a:t>
            </a:r>
            <a:r>
              <a:rPr lang="en-US" dirty="0" smtClean="0"/>
              <a:t>environment takes </a:t>
            </a:r>
            <a:r>
              <a:rPr lang="en-US" dirty="0"/>
              <a:t>place at the cell’s membrane. To understand </a:t>
            </a:r>
            <a:r>
              <a:rPr lang="en-US" dirty="0" smtClean="0"/>
              <a:t>how materials </a:t>
            </a:r>
            <a:r>
              <a:rPr lang="en-US" dirty="0"/>
              <a:t>move into and out of the cell, you need to </a:t>
            </a:r>
            <a:r>
              <a:rPr lang="en-US" dirty="0" smtClean="0"/>
              <a:t>know about </a:t>
            </a:r>
            <a:r>
              <a:rPr lang="en-US" dirty="0"/>
              <a:t>diffusion.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076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http://highered.mcgraw-hill.com/sites/0072495855/student_view0/chapter2/animation__how_diffusion_works.html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Do questions 1-5 on the activity sheet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434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3470020"/>
              </p:ext>
            </p:extLst>
          </p:nvPr>
        </p:nvGraphicFramePr>
        <p:xfrm>
          <a:off x="1107130" y="-45124"/>
          <a:ext cx="7066096" cy="68806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Photo Editor Photo" r:id="rId3" imgW="4590476" imgH="7621064" progId="MSPhotoEd.3">
                  <p:embed/>
                </p:oleObj>
              </mc:Choice>
              <mc:Fallback>
                <p:oleObj name="Photo Editor Photo" r:id="rId3" imgW="4590476" imgH="7621064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7130" y="-45124"/>
                        <a:ext cx="7066096" cy="68806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1430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Osmosis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>
                <a:hlinkClick r:id="rId2"/>
              </a:rPr>
              <a:t>http://highered.mcgraw-hill.com/sites/0072495855/student_view0/chapter2/animation__how_osmosis_works.html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Do questions 1 and 2 on the activity sheet of the osmosis part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92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0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34" b="-4034"/>
          <a:stretch>
            <a:fillRect/>
          </a:stretch>
        </p:blipFill>
        <p:spPr bwMode="auto">
          <a:xfrm>
            <a:off x="1" y="146522"/>
            <a:ext cx="9144000" cy="652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0521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206</TotalTime>
  <Words>392</Words>
  <Application>Microsoft Macintosh PowerPoint</Application>
  <PresentationFormat>On-screen Show (4:3)</PresentationFormat>
  <Paragraphs>44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Breeze</vt:lpstr>
      <vt:lpstr>Microsoft Photo Editor 3.0 Photo</vt:lpstr>
      <vt:lpstr>Exchange with the Environment</vt:lpstr>
      <vt:lpstr>Warm up: cell membrane</vt:lpstr>
      <vt:lpstr>Structure of the cell membrane</vt:lpstr>
      <vt:lpstr>Introduction </vt:lpstr>
      <vt:lpstr>PowerPoint Presentation</vt:lpstr>
      <vt:lpstr>Diffusion </vt:lpstr>
      <vt:lpstr>PowerPoint Presentation</vt:lpstr>
      <vt:lpstr>Osmosis </vt:lpstr>
      <vt:lpstr>PowerPoint Presentation</vt:lpstr>
      <vt:lpstr>Osmosis in RBC</vt:lpstr>
      <vt:lpstr>Passive transport</vt:lpstr>
      <vt:lpstr>Active transport</vt:lpstr>
      <vt:lpstr>Difference between active and passive transport</vt:lpstr>
      <vt:lpstr>Endocytosis and exocytosis</vt:lpstr>
      <vt:lpstr>Closure </vt:lpstr>
      <vt:lpstr>Do not forget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Inas Nasr</dc:creator>
  <cp:lastModifiedBy>Inas Nasr</cp:lastModifiedBy>
  <cp:revision>7</cp:revision>
  <dcterms:created xsi:type="dcterms:W3CDTF">2011-11-02T14:45:38Z</dcterms:created>
  <dcterms:modified xsi:type="dcterms:W3CDTF">2011-11-02T18:12:21Z</dcterms:modified>
</cp:coreProperties>
</file>