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1" r:id="rId4"/>
    <p:sldId id="258" r:id="rId5"/>
    <p:sldId id="259" r:id="rId6"/>
    <p:sldId id="261" r:id="rId7"/>
    <p:sldId id="265" r:id="rId8"/>
    <p:sldId id="266" r:id="rId9"/>
    <p:sldId id="260" r:id="rId10"/>
    <p:sldId id="264" r:id="rId11"/>
    <p:sldId id="263" r:id="rId12"/>
    <p:sldId id="268" r:id="rId13"/>
    <p:sldId id="267" r:id="rId14"/>
    <p:sldId id="269" r:id="rId15"/>
    <p:sldId id="270" r:id="rId16"/>
    <p:sldId id="272" r:id="rId17"/>
    <p:sldId id="27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8" d="100"/>
          <a:sy n="78" d="100"/>
        </p:scale>
        <p:origin x="-1112"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27094"/>
            <a:ext cx="7772400" cy="1470025"/>
          </a:xfrm>
        </p:spPr>
        <p:txBody>
          <a:bodyPr anchor="b" anchorCtr="0"/>
          <a:lstStyle>
            <a:lvl1pPr>
              <a:defRPr sz="5400">
                <a:gradFill>
                  <a:gsLst>
                    <a:gs pos="0">
                      <a:schemeClr val="tx2"/>
                    </a:gs>
                    <a:gs pos="100000">
                      <a:schemeClr val="tx2">
                        <a:lumMod val="75000"/>
                      </a:schemeClr>
                    </a:gs>
                  </a:gsLst>
                  <a:lin ang="5400000" scaled="0"/>
                </a:gradFill>
                <a:effectLst>
                  <a:outerShdw blurRad="50800" dist="25400" dir="5400000" algn="t" rotWithShape="0">
                    <a:prstClr val="black">
                      <a:alpha val="40000"/>
                    </a:prstClr>
                  </a:outerShdw>
                </a:effectLst>
              </a:defRPr>
            </a:lvl1pPr>
          </a:lstStyle>
          <a:p>
            <a:r>
              <a:rPr lang="en-US" smtClean="0"/>
              <a:t>Click to edit Master title style</a:t>
            </a:r>
            <a:endParaRPr/>
          </a:p>
        </p:txBody>
      </p:sp>
      <p:sp>
        <p:nvSpPr>
          <p:cNvPr id="3" name="Subtitle 2"/>
          <p:cNvSpPr>
            <a:spLocks noGrp="1"/>
          </p:cNvSpPr>
          <p:nvPr>
            <p:ph type="subTitle" idx="1"/>
          </p:nvPr>
        </p:nvSpPr>
        <p:spPr>
          <a:xfrm>
            <a:off x="685801" y="3810000"/>
            <a:ext cx="7770812" cy="1752600"/>
          </a:xfrm>
        </p:spPr>
        <p:txBody>
          <a:bodyPr>
            <a:normAutofit/>
          </a:bodyPr>
          <a:lstStyle>
            <a:lvl1pPr marL="0" indent="0" algn="ctr">
              <a:spcBef>
                <a:spcPts val="300"/>
              </a:spcBef>
              <a:buNone/>
              <a:defRPr sz="1600">
                <a:gradFill>
                  <a:gsLst>
                    <a:gs pos="0">
                      <a:schemeClr val="tx2"/>
                    </a:gs>
                    <a:gs pos="100000">
                      <a:schemeClr val="tx2">
                        <a:lumMod val="75000"/>
                      </a:schemeClr>
                    </a:gs>
                  </a:gsLst>
                  <a:lin ang="5400000" scaled="0"/>
                </a:gradFill>
                <a:effectLst>
                  <a:outerShdw blurRad="50800" dist="38100" dir="5400000" algn="t" rotWithShape="0">
                    <a:prstClr val="black">
                      <a:alpha val="40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1778F24D-EB19-4AE0-B015-2BEA6D5224F2}" type="datetimeFigureOut">
              <a:rPr lang="en-US" smtClean="0"/>
              <a:t>1/4/12</a:t>
            </a:fld>
            <a:endParaRPr lang="en-US"/>
          </a:p>
        </p:txBody>
      </p:sp>
      <p:sp>
        <p:nvSpPr>
          <p:cNvPr id="5" name="Footer Placeholder 4"/>
          <p:cNvSpPr>
            <a:spLocks noGrp="1"/>
          </p:cNvSpPr>
          <p:nvPr>
            <p:ph type="ftr" sz="quarter" idx="11"/>
          </p:nvPr>
        </p:nvSpPr>
        <p:spPr/>
        <p:txBody>
          <a:bodyPr/>
          <a:lstStyle/>
          <a:p>
            <a:endParaRPr lang="en-US"/>
          </a:p>
        </p:txBody>
      </p:sp>
      <p:pic>
        <p:nvPicPr>
          <p:cNvPr id="7" name="Picture 6" descr="CoverGlyph.png"/>
          <p:cNvPicPr>
            <a:picLocks noChangeAspect="1"/>
          </p:cNvPicPr>
          <p:nvPr/>
        </p:nvPicPr>
        <p:blipFill>
          <a:blip r:embed="rId2"/>
          <a:stretch>
            <a:fillRect/>
          </a:stretch>
        </p:blipFill>
        <p:spPr>
          <a:xfrm>
            <a:off x="4010025" y="3048000"/>
            <a:ext cx="1123950" cy="771525"/>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3738282"/>
            <a:ext cx="7770813" cy="1048870"/>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286000" y="457200"/>
            <a:ext cx="4572000" cy="3173506"/>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685800" y="5181600"/>
            <a:ext cx="7770813" cy="685800"/>
          </a:xfrm>
        </p:spPr>
        <p:txBody>
          <a:bodyPr vert="horz" lIns="91440" tIns="45720" rIns="91440" bIns="45720" rtlCol="0">
            <a:normAutofit/>
          </a:bodyPr>
          <a:lstStyle>
            <a:lvl1pPr marL="0" indent="0" algn="ctr">
              <a:spcBef>
                <a:spcPts val="3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1778F24D-EB19-4AE0-B015-2BEA6D5224F2}" type="datetimeFigureOut">
              <a:rPr lang="en-US" smtClean="0"/>
              <a:t>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0D9BD3-E57B-4194-A545-2804EB95D970}" type="slidenum">
              <a:rPr lang="en-US" smtClean="0"/>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4890247"/>
            <a:ext cx="1645920" cy="170411"/>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marL="2286000" indent="-457200">
              <a:defRPr/>
            </a:lvl6pPr>
            <a:lvl7pPr marL="2286000" indent="-457200">
              <a:defRPr/>
            </a:lvl7pPr>
            <a:lvl8pPr marL="2286000" indent="-457200">
              <a:defRPr/>
            </a:lvl8pPr>
            <a:lvl9pPr marL="2286000" indent="-457200">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778F24D-EB19-4AE0-B015-2BEA6D5224F2}" type="datetimeFigureOut">
              <a:rPr lang="en-US" smtClean="0"/>
              <a:t>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62800" y="537882"/>
            <a:ext cx="1524000" cy="532503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685800" y="537882"/>
            <a:ext cx="5889812" cy="5325036"/>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778F24D-EB19-4AE0-B015-2BEA6D5224F2}" type="datetimeFigureOut">
              <a:rPr lang="en-US" smtClean="0"/>
              <a:t>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rot="5400000">
            <a:off x="6052928" y="3115195"/>
            <a:ext cx="1645920" cy="170411"/>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1778F24D-EB19-4AE0-B015-2BEA6D5224F2}" type="datetimeFigureOut">
              <a:rPr lang="en-US" smtClean="0"/>
              <a:t>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5800" y="1626440"/>
            <a:ext cx="7770813" cy="1472184"/>
          </a:xfrm>
        </p:spPr>
        <p:txBody>
          <a:bodyPr anchor="b" anchorCtr="0"/>
          <a:lstStyle>
            <a:lvl1pPr algn="ctr">
              <a:defRPr sz="5400" b="0" i="0" cap="none" baseline="0"/>
            </a:lvl1pPr>
          </a:lstStyle>
          <a:p>
            <a:r>
              <a:rPr lang="en-US" smtClean="0"/>
              <a:t>Click to edit Master title style</a:t>
            </a:r>
            <a:endParaRPr/>
          </a:p>
        </p:txBody>
      </p:sp>
      <p:sp>
        <p:nvSpPr>
          <p:cNvPr id="3" name="Text Placeholder 2"/>
          <p:cNvSpPr>
            <a:spLocks noGrp="1"/>
          </p:cNvSpPr>
          <p:nvPr>
            <p:ph type="body" idx="1"/>
          </p:nvPr>
        </p:nvSpPr>
        <p:spPr>
          <a:xfrm>
            <a:off x="685800" y="3813048"/>
            <a:ext cx="7770813" cy="1755648"/>
          </a:xfrm>
        </p:spPr>
        <p:txBody>
          <a:bodyPr anchor="t" anchorCtr="0">
            <a:normAutofit/>
          </a:bodyPr>
          <a:lstStyle>
            <a:lvl1pPr marL="0" indent="0" algn="ctr">
              <a:spcBef>
                <a:spcPts val="300"/>
              </a:spcBef>
              <a:buNone/>
              <a:defRPr sz="16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778F24D-EB19-4AE0-B015-2BEA6D5224F2}" type="datetimeFigureOut">
              <a:rPr lang="en-US" smtClean="0"/>
              <a:t>1/4/12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90D9BD3-E57B-4194-A545-2804EB95D970}" type="slidenum">
              <a:rPr lang="en-US" smtClean="0"/>
              <a:t>‹#›</a:t>
            </a:fld>
            <a:endParaRPr lang="en-US"/>
          </a:p>
        </p:txBody>
      </p:sp>
      <p:pic>
        <p:nvPicPr>
          <p:cNvPr id="7" name="Picture 6" descr="Glyph-SectionHeader.png"/>
          <p:cNvPicPr>
            <a:picLocks noChangeAspect="1"/>
          </p:cNvPicPr>
          <p:nvPr/>
        </p:nvPicPr>
        <p:blipFill>
          <a:blip r:embed="rId2"/>
          <a:stretch>
            <a:fillRect/>
          </a:stretch>
        </p:blipFill>
        <p:spPr>
          <a:xfrm>
            <a:off x="4038600" y="3174066"/>
            <a:ext cx="1066800" cy="5905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6858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800600" y="2209801"/>
            <a:ext cx="3657600" cy="3657600"/>
          </a:xfrm>
        </p:spPr>
        <p:txBody>
          <a:bodyPr>
            <a:normAutofit/>
          </a:bodyPr>
          <a:lstStyle>
            <a:lvl1pPr>
              <a:defRPr sz="2200"/>
            </a:lvl1pPr>
            <a:lvl2pPr>
              <a:defRPr sz="20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1778F24D-EB19-4AE0-B015-2BEA6D5224F2}" type="datetimeFigureOut">
              <a:rPr lang="en-US" smtClean="0"/>
              <a:t>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0D9BD3-E57B-4194-A545-2804EB95D970}" type="slidenum">
              <a:rPr lang="en-US" smtClean="0"/>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6858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800600" y="2027238"/>
            <a:ext cx="3657600" cy="639762"/>
          </a:xfrm>
        </p:spPr>
        <p:txBody>
          <a:bodyPr anchor="ctr" anchorCtr="0"/>
          <a:lstStyle>
            <a:lvl1pPr marL="0" indent="0" algn="ctr">
              <a:spcBef>
                <a:spcPts val="300"/>
              </a:spcBef>
              <a:buNone/>
              <a:defRPr sz="24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800600" y="2819400"/>
            <a:ext cx="3657600" cy="3048000"/>
          </a:xfrm>
        </p:spPr>
        <p:txBody>
          <a:bodyPr>
            <a:normAutofit/>
          </a:bodyPr>
          <a:lstStyle>
            <a:lvl1pPr>
              <a:defRPr sz="2000"/>
            </a:lvl1pPr>
            <a:lvl2pPr>
              <a:defRPr sz="1800"/>
            </a:lvl2pPr>
            <a:lvl3pPr>
              <a:defRPr sz="1800"/>
            </a:lvl3pPr>
            <a:lvl4pPr>
              <a:defRPr sz="1800"/>
            </a:lvl4pPr>
            <a:lvl5pPr>
              <a:defRPr sz="1800"/>
            </a:lvl5pPr>
            <a:lvl6pPr marL="2290763" indent="-461963">
              <a:defRPr sz="1600"/>
            </a:lvl6pPr>
            <a:lvl7pPr marL="2290763" indent="-461963">
              <a:defRPr sz="1600"/>
            </a:lvl7pPr>
            <a:lvl8pPr marL="2290763" indent="-461963">
              <a:defRPr sz="1600"/>
            </a:lvl8pPr>
            <a:lvl9pPr marL="2290763" indent="-461963">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1778F24D-EB19-4AE0-B015-2BEA6D5224F2}" type="datetimeFigureOut">
              <a:rPr lang="en-US" smtClean="0"/>
              <a:t>1/4/12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90D9BD3-E57B-4194-A545-2804EB95D970}" type="slidenum">
              <a:rPr lang="en-US" smtClean="0"/>
              <a:t>‹#›</a:t>
            </a:fld>
            <a:endParaRPr lang="en-US"/>
          </a:p>
        </p:txBody>
      </p:sp>
      <p:pic>
        <p:nvPicPr>
          <p:cNvPr id="11"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778F24D-EB19-4AE0-B015-2BEA6D5224F2}" type="datetimeFigureOut">
              <a:rPr lang="en-US" smtClean="0"/>
              <a:t>1/4/12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90D9BD3-E57B-4194-A545-2804EB95D970}" type="slidenum">
              <a:rPr lang="en-US" smtClean="0"/>
              <a:t>‹#›</a:t>
            </a:fld>
            <a:endParaRPr lang="en-US"/>
          </a:p>
        </p:txBody>
      </p:sp>
      <p:pic>
        <p:nvPicPr>
          <p:cNvPr id="8" name="Picture 2" descr="HR-Glyph-R3.png"/>
          <p:cNvPicPr>
            <a:picLocks noChangeAspect="1" noChangeArrowheads="1"/>
          </p:cNvPicPr>
          <p:nvPr/>
        </p:nvPicPr>
        <p:blipFill>
          <a:blip r:embed="rId2" cstate="print"/>
          <a:srcRect/>
          <a:stretch>
            <a:fillRect/>
          </a:stretch>
        </p:blipFill>
        <p:spPr bwMode="auto">
          <a:xfrm>
            <a:off x="3749040" y="1658992"/>
            <a:ext cx="1645920" cy="170411"/>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778F24D-EB19-4AE0-B015-2BEA6D5224F2}" type="datetimeFigureOut">
              <a:rPr lang="en-US" smtClean="0"/>
              <a:t>1/4/12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90D9BD3-E57B-4194-A545-2804EB95D97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8906" y="914400"/>
            <a:ext cx="3657600" cy="1162050"/>
          </a:xfrm>
        </p:spPr>
        <p:txBody>
          <a:bodyPr anchor="b"/>
          <a:lstStyle>
            <a:lvl1pPr algn="ctr">
              <a:defRPr sz="3800" b="0"/>
            </a:lvl1pPr>
          </a:lstStyle>
          <a:p>
            <a:r>
              <a:rPr lang="en-US" smtClean="0"/>
              <a:t>Click to edit Master title style</a:t>
            </a:r>
            <a:endParaRPr/>
          </a:p>
        </p:txBody>
      </p:sp>
      <p:sp>
        <p:nvSpPr>
          <p:cNvPr id="3" name="Content Placeholder 2"/>
          <p:cNvSpPr>
            <a:spLocks noGrp="1"/>
          </p:cNvSpPr>
          <p:nvPr>
            <p:ph idx="1"/>
          </p:nvPr>
        </p:nvSpPr>
        <p:spPr>
          <a:xfrm>
            <a:off x="4796118" y="457199"/>
            <a:ext cx="3657600" cy="5410201"/>
          </a:xfrm>
        </p:spPr>
        <p:txBody>
          <a:bodyPr>
            <a:normAutofit/>
          </a:bodyPr>
          <a:lstStyle>
            <a:lvl1pPr>
              <a:defRPr sz="2400"/>
            </a:lvl1pPr>
            <a:lvl2pPr>
              <a:defRPr sz="2200"/>
            </a:lvl2pPr>
            <a:lvl3pPr>
              <a:defRPr sz="2000"/>
            </a:lvl3pPr>
            <a:lvl4pPr>
              <a:defRPr sz="1800"/>
            </a:lvl4pPr>
            <a:lvl5pPr>
              <a:defRPr sz="1800"/>
            </a:lvl5pPr>
            <a:lvl6pPr marL="2290763" indent="-461963">
              <a:tabLst/>
              <a:defRPr sz="2000"/>
            </a:lvl6pPr>
            <a:lvl7pPr marL="2290763" indent="-461963">
              <a:tabLst/>
              <a:defRPr sz="2000"/>
            </a:lvl7pPr>
            <a:lvl8pPr marL="2290763" indent="-461963">
              <a:tabLst/>
              <a:defRPr sz="2000"/>
            </a:lvl8pPr>
            <a:lvl9pPr marL="2290763" indent="-461963">
              <a:tabLst/>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658906" y="2590799"/>
            <a:ext cx="3657600" cy="2895601"/>
          </a:xfrm>
        </p:spPr>
        <p:txBody>
          <a:bodyPr>
            <a:normAutofit/>
          </a:bodyPr>
          <a:lstStyle>
            <a:lvl1pPr marL="0" indent="0" algn="ctr">
              <a:lnSpc>
                <a:spcPct val="110000"/>
              </a:lnSpc>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778F24D-EB19-4AE0-B015-2BEA6D5224F2}" type="datetimeFigureOut">
              <a:rPr lang="en-US" smtClean="0"/>
              <a:t>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0D9BD3-E57B-4194-A545-2804EB95D970}" type="slidenum">
              <a:rPr lang="en-US" smtClean="0"/>
              <a:t>‹#›</a:t>
            </a:fld>
            <a:endParaRPr lang="en-US"/>
          </a:p>
        </p:txBody>
      </p:sp>
      <p:pic>
        <p:nvPicPr>
          <p:cNvPr id="10" name="Picture 2" descr="HR-Glyph-R3.png"/>
          <p:cNvPicPr>
            <a:picLocks noChangeAspect="1" noChangeArrowheads="1"/>
          </p:cNvPicPr>
          <p:nvPr/>
        </p:nvPicPr>
        <p:blipFill>
          <a:blip r:embed="rId2" cstate="print"/>
          <a:srcRect/>
          <a:stretch>
            <a:fillRect/>
          </a:stretch>
        </p:blipFill>
        <p:spPr bwMode="auto">
          <a:xfrm>
            <a:off x="1664746" y="2286000"/>
            <a:ext cx="1645920" cy="170411"/>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99013" y="914400"/>
            <a:ext cx="3657600" cy="1161288"/>
          </a:xfrm>
          <a:effectLst/>
        </p:spPr>
        <p:txBody>
          <a:bodyPr vert="horz" lIns="91440" tIns="45720" rIns="91440" bIns="45720" rtlCol="0" anchor="b" anchorCtr="0">
            <a:noAutofit/>
          </a:bodyPr>
          <a:lstStyle>
            <a:lvl1pPr algn="ctr" defTabSz="914400" rtl="0" eaLnBrk="1" latinLnBrk="0" hangingPunct="1">
              <a:spcBef>
                <a:spcPct val="0"/>
              </a:spcBef>
              <a:buNone/>
              <a:defRPr sz="3800" b="0" kern="1200">
                <a:solidFill>
                  <a:schemeClr val="tx2"/>
                </a:solidFill>
                <a:effectLst>
                  <a:outerShdw blurRad="38100" dist="12700" algn="l" rotWithShape="0">
                    <a:prstClr val="black">
                      <a:alpha val="4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658906" y="457200"/>
            <a:ext cx="3657600" cy="5413248"/>
          </a:xfrm>
          <a:ln w="101600">
            <a:solidFill>
              <a:schemeClr val="tx1"/>
            </a:solidFill>
            <a:miter lim="800000"/>
          </a:ln>
          <a:effectLst>
            <a:outerShdw blurRad="50800" dist="381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4799013" y="2587752"/>
            <a:ext cx="3657600" cy="2898648"/>
          </a:xfrm>
        </p:spPr>
        <p:txBody>
          <a:bodyPr vert="horz" lIns="91440" tIns="45720" rIns="91440" bIns="45720" rtlCol="0">
            <a:normAutofit/>
          </a:bodyPr>
          <a:lstStyle>
            <a:lvl1pPr marL="0" indent="0" algn="ctr">
              <a:spcBef>
                <a:spcPts val="600"/>
              </a:spcBef>
              <a:buNone/>
              <a:defRPr sz="180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Clr>
                <a:schemeClr val="accent3"/>
              </a:buClr>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1778F24D-EB19-4AE0-B015-2BEA6D5224F2}" type="datetimeFigureOut">
              <a:rPr lang="en-US" smtClean="0"/>
              <a:t>1/4/12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90D9BD3-E57B-4194-A545-2804EB95D970}" type="slidenum">
              <a:rPr lang="en-US" smtClean="0"/>
              <a:t>‹#›</a:t>
            </a:fld>
            <a:endParaRPr lang="en-US"/>
          </a:p>
        </p:txBody>
      </p:sp>
      <p:pic>
        <p:nvPicPr>
          <p:cNvPr id="9" name="Picture 2" descr="HR-Glyph-R3.png"/>
          <p:cNvPicPr>
            <a:picLocks noChangeAspect="1" noChangeArrowheads="1"/>
          </p:cNvPicPr>
          <p:nvPr/>
        </p:nvPicPr>
        <p:blipFill>
          <a:blip r:embed="rId2" cstate="print"/>
          <a:srcRect/>
          <a:stretch>
            <a:fillRect/>
          </a:stretch>
        </p:blipFill>
        <p:spPr bwMode="auto">
          <a:xfrm>
            <a:off x="5804853" y="2286000"/>
            <a:ext cx="1645920" cy="170411"/>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305300" y="6289115"/>
            <a:ext cx="5334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90D9BD3-E57B-4194-A545-2804EB95D970}" type="slidenum">
              <a:rPr lang="en-US" smtClean="0"/>
              <a:t>‹#›</a:t>
            </a:fld>
            <a:endParaRPr lang="en-US"/>
          </a:p>
        </p:txBody>
      </p:sp>
      <p:sp>
        <p:nvSpPr>
          <p:cNvPr id="2" name="Title Placeholder 1"/>
          <p:cNvSpPr>
            <a:spLocks noGrp="1"/>
          </p:cNvSpPr>
          <p:nvPr>
            <p:ph type="title"/>
          </p:nvPr>
        </p:nvSpPr>
        <p:spPr>
          <a:xfrm>
            <a:off x="685800" y="67236"/>
            <a:ext cx="7770813" cy="1371600"/>
          </a:xfrm>
          <a:prstGeom prst="rect">
            <a:avLst/>
          </a:prstGeom>
          <a:effectLst/>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685800" y="2209800"/>
            <a:ext cx="7770813" cy="3657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400800" y="6289115"/>
            <a:ext cx="237564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78F24D-EB19-4AE0-B015-2BEA6D5224F2}" type="datetimeFigureOut">
              <a:rPr lang="en-US" smtClean="0"/>
              <a:t>1/4/12</a:t>
            </a:fld>
            <a:endParaRPr lang="en-US"/>
          </a:p>
        </p:txBody>
      </p:sp>
      <p:sp>
        <p:nvSpPr>
          <p:cNvPr id="5" name="Footer Placeholder 4"/>
          <p:cNvSpPr>
            <a:spLocks noGrp="1"/>
          </p:cNvSpPr>
          <p:nvPr>
            <p:ph type="ftr" sz="quarter" idx="3"/>
          </p:nvPr>
        </p:nvSpPr>
        <p:spPr>
          <a:xfrm>
            <a:off x="349624" y="6289115"/>
            <a:ext cx="31555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5000" kern="1200">
          <a:solidFill>
            <a:schemeClr val="tx2"/>
          </a:solidFill>
          <a:effectLst>
            <a:outerShdw blurRad="38100" dist="12700" algn="l" rotWithShape="0">
              <a:prstClr val="black">
                <a:alpha val="40000"/>
              </a:prstClr>
            </a:outerShdw>
          </a:effectLst>
          <a:latin typeface="+mj-lt"/>
          <a:ea typeface="+mj-ea"/>
          <a:cs typeface="+mj-cs"/>
        </a:defRPr>
      </a:lvl1pPr>
    </p:titleStyle>
    <p:bodyStyle>
      <a:lvl1pPr marL="457200" indent="-457200" algn="l" defTabSz="914400" rtl="0" eaLnBrk="1" latinLnBrk="0" hangingPunct="1">
        <a:spcBef>
          <a:spcPts val="2000"/>
        </a:spcBef>
        <a:buClr>
          <a:schemeClr val="accent3"/>
        </a:buClr>
        <a:buFont typeface="Wingdings" pitchFamily="2" charset="2"/>
        <a:buChar char=""/>
        <a:defRPr sz="2400" kern="1200">
          <a:solidFill>
            <a:schemeClr val="tx2"/>
          </a:solidFill>
          <a:latin typeface="+mn-lt"/>
          <a:ea typeface="+mn-ea"/>
          <a:cs typeface="+mn-cs"/>
        </a:defRPr>
      </a:lvl1pPr>
      <a:lvl2pPr marL="914400" indent="-457200" algn="l" defTabSz="914400" rtl="0" eaLnBrk="1" latinLnBrk="0" hangingPunct="1">
        <a:spcBef>
          <a:spcPts val="600"/>
        </a:spcBef>
        <a:buClr>
          <a:schemeClr val="accent3">
            <a:lumMod val="50000"/>
          </a:schemeClr>
        </a:buClr>
        <a:buFont typeface="Wingdings" pitchFamily="2" charset="2"/>
        <a:buChar char=""/>
        <a:defRPr sz="2200" kern="1200">
          <a:solidFill>
            <a:schemeClr val="tx2"/>
          </a:solidFill>
          <a:latin typeface="+mn-lt"/>
          <a:ea typeface="+mn-ea"/>
          <a:cs typeface="+mn-cs"/>
        </a:defRPr>
      </a:lvl2pPr>
      <a:lvl3pPr marL="1371600" indent="-457200" algn="l" defTabSz="914400" rtl="0" eaLnBrk="1" latinLnBrk="0" hangingPunct="1">
        <a:spcBef>
          <a:spcPts val="600"/>
        </a:spcBef>
        <a:buClr>
          <a:schemeClr val="accent3"/>
        </a:buClr>
        <a:buFont typeface="Wingdings" pitchFamily="2" charset="2"/>
        <a:buChar char=""/>
        <a:defRPr sz="2000" kern="1200">
          <a:solidFill>
            <a:schemeClr val="tx2"/>
          </a:solidFill>
          <a:latin typeface="+mn-lt"/>
          <a:ea typeface="+mn-ea"/>
          <a:cs typeface="+mn-cs"/>
        </a:defRPr>
      </a:lvl3pPr>
      <a:lvl4pPr marL="1828800" indent="-457200" algn="l" defTabSz="914400" rtl="0" eaLnBrk="1" latinLnBrk="0" hangingPunct="1">
        <a:spcBef>
          <a:spcPts val="600"/>
        </a:spcBef>
        <a:buClr>
          <a:schemeClr val="accent3">
            <a:lumMod val="50000"/>
          </a:schemeClr>
        </a:buClr>
        <a:buFont typeface="Wingdings" pitchFamily="2" charset="2"/>
        <a:buChar char=""/>
        <a:defRPr sz="1800" kern="1200">
          <a:solidFill>
            <a:schemeClr val="tx2"/>
          </a:solidFill>
          <a:latin typeface="+mn-lt"/>
          <a:ea typeface="+mn-ea"/>
          <a:cs typeface="+mn-cs"/>
        </a:defRPr>
      </a:lvl4pPr>
      <a:lvl5pPr marL="2286000" indent="-457200" algn="l" defTabSz="914400" rtl="0" eaLnBrk="1" latinLnBrk="0" hangingPunct="1">
        <a:spcBef>
          <a:spcPts val="600"/>
        </a:spcBef>
        <a:buClr>
          <a:schemeClr val="accent3"/>
        </a:buClr>
        <a:buFont typeface="Wingdings" pitchFamily="2" charset="2"/>
        <a:buChar char=""/>
        <a:defRPr sz="1800" kern="1200">
          <a:solidFill>
            <a:schemeClr val="tx2"/>
          </a:solidFill>
          <a:latin typeface="+mn-lt"/>
          <a:ea typeface="+mn-ea"/>
          <a:cs typeface="+mn-cs"/>
        </a:defRPr>
      </a:lvl5pPr>
      <a:lvl6pPr marL="27432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6pPr>
      <a:lvl7pPr marL="32051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7pPr>
      <a:lvl8pPr marL="3657600" indent="-461963" algn="l" defTabSz="914400" rtl="0" eaLnBrk="1" latinLnBrk="0" hangingPunct="1">
        <a:spcBef>
          <a:spcPct val="20000"/>
        </a:spcBef>
        <a:buClr>
          <a:schemeClr val="accent3">
            <a:lumMod val="50000"/>
          </a:schemeClr>
        </a:buClr>
        <a:buFont typeface="Wingdings" pitchFamily="2" charset="2"/>
        <a:buChar char=""/>
        <a:defRPr sz="1800" kern="1200">
          <a:solidFill>
            <a:schemeClr val="tx1"/>
          </a:solidFill>
          <a:latin typeface="+mn-lt"/>
          <a:ea typeface="+mn-ea"/>
          <a:cs typeface="+mn-cs"/>
        </a:defRPr>
      </a:lvl8pPr>
      <a:lvl9pPr marL="4119563" indent="-461963" algn="l" defTabSz="914400" rtl="0" eaLnBrk="1" latinLnBrk="0" hangingPunct="1">
        <a:spcBef>
          <a:spcPct val="20000"/>
        </a:spcBef>
        <a:buClr>
          <a:schemeClr val="accent3"/>
        </a:buClr>
        <a:buFont typeface="Wingdings" pitchFamily="2" charset="2"/>
        <a:buChar char=""/>
        <a:defRPr sz="18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5</a:t>
            </a:r>
            <a:endParaRPr lang="en-US" dirty="0"/>
          </a:p>
        </p:txBody>
      </p:sp>
      <p:sp>
        <p:nvSpPr>
          <p:cNvPr id="3" name="Subtitle 2"/>
          <p:cNvSpPr>
            <a:spLocks noGrp="1"/>
          </p:cNvSpPr>
          <p:nvPr>
            <p:ph type="subTitle" idx="1"/>
          </p:nvPr>
        </p:nvSpPr>
        <p:spPr>
          <a:xfrm>
            <a:off x="685801" y="3810000"/>
            <a:ext cx="8105634" cy="1752600"/>
          </a:xfrm>
        </p:spPr>
        <p:txBody>
          <a:bodyPr>
            <a:normAutofit/>
          </a:bodyPr>
          <a:lstStyle/>
          <a:p>
            <a:r>
              <a:rPr lang="en-US" sz="6600" i="1" dirty="0" smtClean="0">
                <a:solidFill>
                  <a:srgbClr val="FF0000"/>
                </a:solidFill>
              </a:rPr>
              <a:t>5.1 Mendel and his Peas</a:t>
            </a:r>
            <a:endParaRPr lang="en-US" sz="6600" i="1" dirty="0">
              <a:solidFill>
                <a:srgbClr val="FF0000"/>
              </a:solidFill>
            </a:endParaRPr>
          </a:p>
        </p:txBody>
      </p:sp>
    </p:spTree>
    <p:extLst>
      <p:ext uri="{BB962C8B-B14F-4D97-AF65-F5344CB8AC3E}">
        <p14:creationId xmlns:p14="http://schemas.microsoft.com/office/powerpoint/2010/main" val="7516027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 and trait</a:t>
            </a:r>
            <a:endParaRPr lang="en-US" dirty="0"/>
          </a:p>
        </p:txBody>
      </p:sp>
      <p:sp>
        <p:nvSpPr>
          <p:cNvPr id="3" name="Content Placeholder 2"/>
          <p:cNvSpPr>
            <a:spLocks noGrp="1"/>
          </p:cNvSpPr>
          <p:nvPr>
            <p:ph idx="1"/>
          </p:nvPr>
        </p:nvSpPr>
        <p:spPr>
          <a:xfrm>
            <a:off x="227939" y="1807093"/>
            <a:ext cx="4754147" cy="4916595"/>
          </a:xfrm>
        </p:spPr>
        <p:txBody>
          <a:bodyPr>
            <a:noAutofit/>
          </a:bodyPr>
          <a:lstStyle/>
          <a:p>
            <a:r>
              <a:rPr lang="en-US" sz="3200" dirty="0"/>
              <a:t>A </a:t>
            </a:r>
            <a:r>
              <a:rPr lang="en-US" sz="3200" dirty="0" smtClean="0"/>
              <a:t>characteristic </a:t>
            </a:r>
            <a:r>
              <a:rPr lang="en-US" sz="3200" dirty="0"/>
              <a:t>is a feature that has different forms in a population. For example, hair color is a characteristic in humans. The different forms, such as brown or red hair, are called </a:t>
            </a:r>
            <a:r>
              <a:rPr lang="en-US" sz="3200" dirty="0" smtClean="0"/>
              <a:t>traits.</a:t>
            </a:r>
            <a:endParaRPr lang="en-US" sz="3200" dirty="0"/>
          </a:p>
        </p:txBody>
      </p:sp>
      <p:pic>
        <p:nvPicPr>
          <p:cNvPr id="4" name="Picture 3"/>
          <p:cNvPicPr>
            <a:picLocks noChangeAspect="1"/>
          </p:cNvPicPr>
          <p:nvPr/>
        </p:nvPicPr>
        <p:blipFill>
          <a:blip r:embed="rId2"/>
          <a:stretch>
            <a:fillRect/>
          </a:stretch>
        </p:blipFill>
        <p:spPr>
          <a:xfrm>
            <a:off x="5340276" y="1074473"/>
            <a:ext cx="3663298" cy="5649215"/>
          </a:xfrm>
          <a:prstGeom prst="rect">
            <a:avLst/>
          </a:prstGeom>
        </p:spPr>
      </p:pic>
    </p:spTree>
    <p:extLst>
      <p:ext uri="{BB962C8B-B14F-4D97-AF65-F5344CB8AC3E}">
        <p14:creationId xmlns:p14="http://schemas.microsoft.com/office/powerpoint/2010/main" val="39138224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18" y="246318"/>
            <a:ext cx="2961215" cy="1902658"/>
          </a:xfrm>
        </p:spPr>
        <p:txBody>
          <a:bodyPr/>
          <a:lstStyle/>
          <a:p>
            <a:r>
              <a:rPr lang="en-US" sz="4000" dirty="0" smtClean="0"/>
              <a:t>Mendel’s first Experiment</a:t>
            </a:r>
            <a:endParaRPr lang="en-US" sz="4000" dirty="0"/>
          </a:p>
        </p:txBody>
      </p:sp>
      <p:pic>
        <p:nvPicPr>
          <p:cNvPr id="4" name="Picture 2" descr="14-01-GeneticCross-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79580" y="67236"/>
            <a:ext cx="5341031" cy="679076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86128" y="2279217"/>
            <a:ext cx="2767825" cy="2308324"/>
          </a:xfrm>
          <a:prstGeom prst="rect">
            <a:avLst/>
          </a:prstGeom>
          <a:noFill/>
        </p:spPr>
        <p:txBody>
          <a:bodyPr wrap="square" rtlCol="0">
            <a:spAutoFit/>
          </a:bodyPr>
          <a:lstStyle/>
          <a:p>
            <a:r>
              <a:rPr lang="en-US" sz="2400" dirty="0"/>
              <a:t>Mendel was careful to use plants that were true breeding for each of the traits he was studying</a:t>
            </a:r>
            <a:r>
              <a:rPr lang="en-US" sz="2400" dirty="0" smtClean="0"/>
              <a:t>.</a:t>
            </a:r>
          </a:p>
        </p:txBody>
      </p:sp>
    </p:spTree>
    <p:extLst>
      <p:ext uri="{BB962C8B-B14F-4D97-AF65-F5344CB8AC3E}">
        <p14:creationId xmlns:p14="http://schemas.microsoft.com/office/powerpoint/2010/main" val="30236120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27718"/>
            <a:ext cx="7770813" cy="990972"/>
          </a:xfrm>
        </p:spPr>
        <p:txBody>
          <a:bodyPr/>
          <a:lstStyle/>
          <a:p>
            <a:r>
              <a:rPr lang="en-US" sz="4000" dirty="0"/>
              <a:t>The same experiment was repeated but with different traits</a:t>
            </a:r>
            <a:br>
              <a:rPr lang="en-US" sz="4000" dirty="0"/>
            </a:br>
            <a:endParaRPr lang="en-US" sz="4000" dirty="0"/>
          </a:p>
        </p:txBody>
      </p:sp>
      <p:sp>
        <p:nvSpPr>
          <p:cNvPr id="3" name="Content Placeholder 2"/>
          <p:cNvSpPr>
            <a:spLocks noGrp="1"/>
          </p:cNvSpPr>
          <p:nvPr>
            <p:ph idx="1"/>
          </p:nvPr>
        </p:nvSpPr>
        <p:spPr/>
        <p:txBody>
          <a:bodyPr/>
          <a:lstStyle/>
          <a:p>
            <a:r>
              <a:rPr lang="en-US" dirty="0" smtClean="0"/>
              <a:t>Mendel repeated the experiment with the pod shape and color, seed shape and color.</a:t>
            </a:r>
          </a:p>
          <a:p>
            <a:r>
              <a:rPr lang="en-US" dirty="0" smtClean="0"/>
              <a:t>Mendel </a:t>
            </a:r>
            <a:r>
              <a:rPr lang="en-US" dirty="0"/>
              <a:t>got similar results for each cross. One trait was always present in the first </a:t>
            </a:r>
            <a:r>
              <a:rPr lang="en-US" dirty="0" smtClean="0"/>
              <a:t>generation</a:t>
            </a:r>
            <a:r>
              <a:rPr lang="en-US" dirty="0"/>
              <a:t>, and the other trait seemed to disappear. Mendel chose to call the trait that appeared the </a:t>
            </a:r>
            <a:r>
              <a:rPr lang="en-US" sz="2800" b="1" i="1" u="sng" dirty="0">
                <a:solidFill>
                  <a:srgbClr val="FF0000"/>
                </a:solidFill>
              </a:rPr>
              <a:t>dominant trait</a:t>
            </a:r>
            <a:r>
              <a:rPr lang="en-US" dirty="0"/>
              <a:t>. Because the other trait seemed to fade into the background, Mendel called it the </a:t>
            </a:r>
            <a:r>
              <a:rPr lang="en-US" sz="2800" b="1" i="1" u="sng" dirty="0">
                <a:solidFill>
                  <a:srgbClr val="FF0000"/>
                </a:solidFill>
              </a:rPr>
              <a:t>recessive trait</a:t>
            </a:r>
            <a:r>
              <a:rPr lang="en-US" dirty="0"/>
              <a:t>. </a:t>
            </a:r>
            <a:endParaRPr lang="en-US" dirty="0"/>
          </a:p>
        </p:txBody>
      </p:sp>
    </p:spTree>
    <p:extLst>
      <p:ext uri="{BB962C8B-B14F-4D97-AF65-F5344CB8AC3E}">
        <p14:creationId xmlns:p14="http://schemas.microsoft.com/office/powerpoint/2010/main" val="38840319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7236"/>
            <a:ext cx="8285211" cy="1371600"/>
          </a:xfrm>
        </p:spPr>
        <p:txBody>
          <a:bodyPr/>
          <a:lstStyle/>
          <a:p>
            <a:r>
              <a:rPr lang="en-US" dirty="0" smtClean="0"/>
              <a:t>Mendel’s second experiment</a:t>
            </a:r>
            <a:endParaRPr lang="en-US" dirty="0"/>
          </a:p>
        </p:txBody>
      </p:sp>
      <p:pic>
        <p:nvPicPr>
          <p:cNvPr id="4" name="Picture 3"/>
          <p:cNvPicPr>
            <a:picLocks noChangeAspect="1"/>
          </p:cNvPicPr>
          <p:nvPr/>
        </p:nvPicPr>
        <p:blipFill>
          <a:blip r:embed="rId2"/>
          <a:stretch>
            <a:fillRect/>
          </a:stretch>
        </p:blipFill>
        <p:spPr>
          <a:xfrm>
            <a:off x="685800" y="1438836"/>
            <a:ext cx="3754900" cy="4902200"/>
          </a:xfrm>
          <a:prstGeom prst="rect">
            <a:avLst/>
          </a:prstGeom>
        </p:spPr>
      </p:pic>
      <p:pic>
        <p:nvPicPr>
          <p:cNvPr id="5" name="Picture 4"/>
          <p:cNvPicPr>
            <a:picLocks noChangeAspect="1"/>
          </p:cNvPicPr>
          <p:nvPr/>
        </p:nvPicPr>
        <p:blipFill>
          <a:blip r:embed="rId3"/>
          <a:stretch>
            <a:fillRect/>
          </a:stretch>
        </p:blipFill>
        <p:spPr>
          <a:xfrm>
            <a:off x="4440700" y="1438836"/>
            <a:ext cx="4350350" cy="4902199"/>
          </a:xfrm>
          <a:prstGeom prst="rect">
            <a:avLst/>
          </a:prstGeom>
        </p:spPr>
      </p:pic>
    </p:spTree>
    <p:extLst>
      <p:ext uri="{BB962C8B-B14F-4D97-AF65-F5344CB8AC3E}">
        <p14:creationId xmlns:p14="http://schemas.microsoft.com/office/powerpoint/2010/main" val="36420294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7939" y="67236"/>
            <a:ext cx="9144000" cy="1371600"/>
          </a:xfrm>
        </p:spPr>
        <p:txBody>
          <a:bodyPr/>
          <a:lstStyle/>
          <a:p>
            <a:pPr algn="l"/>
            <a:r>
              <a:rPr lang="fr-FR" dirty="0"/>
              <a:t>Ratios in </a:t>
            </a:r>
            <a:r>
              <a:rPr lang="fr-FR" dirty="0" err="1" smtClean="0"/>
              <a:t>Mendel’s</a:t>
            </a:r>
            <a:r>
              <a:rPr lang="fr-FR" dirty="0"/>
              <a:t> </a:t>
            </a:r>
            <a:r>
              <a:rPr lang="fr-FR" dirty="0" err="1" smtClean="0"/>
              <a:t>Experiments</a:t>
            </a:r>
            <a:endParaRPr lang="en-US" dirty="0"/>
          </a:p>
        </p:txBody>
      </p:sp>
      <p:sp>
        <p:nvSpPr>
          <p:cNvPr id="3" name="Content Placeholder 2"/>
          <p:cNvSpPr>
            <a:spLocks noGrp="1"/>
          </p:cNvSpPr>
          <p:nvPr>
            <p:ph idx="1"/>
          </p:nvPr>
        </p:nvSpPr>
        <p:spPr/>
        <p:txBody>
          <a:bodyPr/>
          <a:lstStyle/>
          <a:p>
            <a:r>
              <a:rPr lang="en-US" dirty="0"/>
              <a:t>Mendel did this same experiment on each of the seven characteristics. In each case, some of the second-generation plants had the recessive trait</a:t>
            </a:r>
            <a:r>
              <a:rPr lang="en-US" dirty="0" smtClean="0"/>
              <a:t>.</a:t>
            </a:r>
          </a:p>
          <a:p>
            <a:r>
              <a:rPr lang="en-US" dirty="0"/>
              <a:t>Mendel then decided to count the number of plants with each trait that turned up in the second generation. He hoped that this might help him explain his results.</a:t>
            </a:r>
            <a:endParaRPr lang="en-US" dirty="0"/>
          </a:p>
        </p:txBody>
      </p:sp>
    </p:spTree>
    <p:extLst>
      <p:ext uri="{BB962C8B-B14F-4D97-AF65-F5344CB8AC3E}">
        <p14:creationId xmlns:p14="http://schemas.microsoft.com/office/powerpoint/2010/main" val="41813034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139693" y="0"/>
            <a:ext cx="6968407" cy="6858000"/>
          </a:xfrm>
          <a:prstGeom prst="rect">
            <a:avLst/>
          </a:prstGeom>
        </p:spPr>
      </p:pic>
    </p:spTree>
    <p:extLst>
      <p:ext uri="{BB962C8B-B14F-4D97-AF65-F5344CB8AC3E}">
        <p14:creationId xmlns:p14="http://schemas.microsoft.com/office/powerpoint/2010/main" val="37484545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a:t>
            </a:r>
            <a:endParaRPr lang="en-US" dirty="0"/>
          </a:p>
        </p:txBody>
      </p:sp>
      <p:sp>
        <p:nvSpPr>
          <p:cNvPr id="3" name="Content Placeholder 2"/>
          <p:cNvSpPr>
            <a:spLocks noGrp="1"/>
          </p:cNvSpPr>
          <p:nvPr>
            <p:ph idx="1"/>
          </p:nvPr>
        </p:nvSpPr>
        <p:spPr/>
        <p:txBody>
          <a:bodyPr>
            <a:normAutofit lnSpcReduction="10000"/>
          </a:bodyPr>
          <a:lstStyle/>
          <a:p>
            <a:r>
              <a:rPr lang="en-US" dirty="0" smtClean="0"/>
              <a:t>What is heredity?</a:t>
            </a:r>
          </a:p>
          <a:p>
            <a:r>
              <a:rPr lang="en-US" dirty="0" smtClean="0"/>
              <a:t>Distinguish between characteristic and traits.</a:t>
            </a:r>
          </a:p>
          <a:p>
            <a:r>
              <a:rPr lang="en-US" dirty="0" smtClean="0"/>
              <a:t>Difference between self pollination and cross pollination.</a:t>
            </a:r>
          </a:p>
          <a:p>
            <a:r>
              <a:rPr lang="en-US" dirty="0" smtClean="0"/>
              <a:t>What are the results of Mendel’s first and second experiment.</a:t>
            </a:r>
          </a:p>
          <a:p>
            <a:r>
              <a:rPr lang="en-US" dirty="0" smtClean="0"/>
              <a:t>Differentiate between the dominant and recessive traits.</a:t>
            </a:r>
            <a:endParaRPr lang="en-US" dirty="0"/>
          </a:p>
        </p:txBody>
      </p:sp>
    </p:spTree>
    <p:extLst>
      <p:ext uri="{BB962C8B-B14F-4D97-AF65-F5344CB8AC3E}">
        <p14:creationId xmlns:p14="http://schemas.microsoft.com/office/powerpoint/2010/main" val="20111870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Homework </a:t>
            </a:r>
            <a:endParaRPr lang="en-US" i="1" dirty="0"/>
          </a:p>
        </p:txBody>
      </p:sp>
      <p:sp>
        <p:nvSpPr>
          <p:cNvPr id="3" name="Content Placeholder 2"/>
          <p:cNvSpPr>
            <a:spLocks noGrp="1"/>
          </p:cNvSpPr>
          <p:nvPr>
            <p:ph idx="1"/>
          </p:nvPr>
        </p:nvSpPr>
        <p:spPr/>
        <p:txBody>
          <a:bodyPr>
            <a:normAutofit/>
          </a:bodyPr>
          <a:lstStyle/>
          <a:p>
            <a:r>
              <a:rPr lang="en-US" sz="4400" dirty="0" smtClean="0"/>
              <a:t>Section review questions. Page:119 numbers 2 till 7</a:t>
            </a:r>
          </a:p>
          <a:p>
            <a:r>
              <a:rPr lang="en-US" sz="4400" dirty="0" smtClean="0"/>
              <a:t>Quiz in “ Mendel and His peas”</a:t>
            </a:r>
            <a:endParaRPr lang="en-US" sz="4400" dirty="0"/>
          </a:p>
        </p:txBody>
      </p:sp>
    </p:spTree>
    <p:extLst>
      <p:ext uri="{BB962C8B-B14F-4D97-AF65-F5344CB8AC3E}">
        <p14:creationId xmlns:p14="http://schemas.microsoft.com/office/powerpoint/2010/main" val="2599673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Warm up</a:t>
            </a:r>
            <a:endParaRPr lang="en-US" dirty="0"/>
          </a:p>
        </p:txBody>
      </p:sp>
      <p:sp>
        <p:nvSpPr>
          <p:cNvPr id="3" name="Content Placeholder 2"/>
          <p:cNvSpPr>
            <a:spLocks noGrp="1"/>
          </p:cNvSpPr>
          <p:nvPr>
            <p:ph idx="1"/>
          </p:nvPr>
        </p:nvSpPr>
        <p:spPr/>
        <p:txBody>
          <a:bodyPr/>
          <a:lstStyle/>
          <a:p>
            <a:r>
              <a:rPr lang="en-US" dirty="0" smtClean="0"/>
              <a:t>How do cells increase in number?</a:t>
            </a:r>
          </a:p>
          <a:p>
            <a:r>
              <a:rPr lang="en-US" dirty="0" smtClean="0"/>
              <a:t>Which part of the cell is responsible for carrying the genetic material?</a:t>
            </a:r>
          </a:p>
          <a:p>
            <a:r>
              <a:rPr lang="en-US" dirty="0" smtClean="0"/>
              <a:t>What molecule represents the genetic material in a cell?</a:t>
            </a:r>
            <a:endParaRPr lang="en-US" dirty="0"/>
          </a:p>
        </p:txBody>
      </p:sp>
    </p:spTree>
    <p:extLst>
      <p:ext uri="{BB962C8B-B14F-4D97-AF65-F5344CB8AC3E}">
        <p14:creationId xmlns:p14="http://schemas.microsoft.com/office/powerpoint/2010/main" val="2864355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 </a:t>
            </a:r>
            <a:endParaRPr lang="en-US" dirty="0"/>
          </a:p>
        </p:txBody>
      </p:sp>
      <p:sp>
        <p:nvSpPr>
          <p:cNvPr id="3" name="Content Placeholder 2"/>
          <p:cNvSpPr>
            <a:spLocks noGrp="1"/>
          </p:cNvSpPr>
          <p:nvPr>
            <p:ph idx="1"/>
          </p:nvPr>
        </p:nvSpPr>
        <p:spPr>
          <a:xfrm>
            <a:off x="685800" y="2209800"/>
            <a:ext cx="7770813" cy="2690516"/>
          </a:xfrm>
        </p:spPr>
        <p:txBody>
          <a:bodyPr/>
          <a:lstStyle/>
          <a:p>
            <a:r>
              <a:rPr lang="en-US" dirty="0"/>
              <a:t>Explain the relationship between traits and heredity.</a:t>
            </a:r>
          </a:p>
          <a:p>
            <a:r>
              <a:rPr lang="en-US" dirty="0"/>
              <a:t>Describe the experiments of </a:t>
            </a:r>
            <a:r>
              <a:rPr lang="en-US" dirty="0" err="1"/>
              <a:t>Gregor</a:t>
            </a:r>
            <a:r>
              <a:rPr lang="en-US" dirty="0"/>
              <a:t> Mendel.</a:t>
            </a:r>
          </a:p>
          <a:p>
            <a:r>
              <a:rPr lang="en-US" dirty="0"/>
              <a:t>Explain the difference between dominant and recessive traits.</a:t>
            </a:r>
            <a:endParaRPr lang="en-US" dirty="0"/>
          </a:p>
        </p:txBody>
      </p:sp>
    </p:spTree>
    <p:extLst>
      <p:ext uri="{BB962C8B-B14F-4D97-AF65-F5344CB8AC3E}">
        <p14:creationId xmlns:p14="http://schemas.microsoft.com/office/powerpoint/2010/main" val="14630820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sp>
        <p:nvSpPr>
          <p:cNvPr id="3" name="Content Placeholder 2"/>
          <p:cNvSpPr>
            <a:spLocks noGrp="1"/>
          </p:cNvSpPr>
          <p:nvPr>
            <p:ph idx="1"/>
          </p:nvPr>
        </p:nvSpPr>
        <p:spPr/>
        <p:txBody>
          <a:bodyPr>
            <a:normAutofit/>
          </a:bodyPr>
          <a:lstStyle/>
          <a:p>
            <a:r>
              <a:rPr lang="en-US" sz="2800" dirty="0" smtClean="0"/>
              <a:t>You have probably noticed that different people have different characteristics, such as eye color, hair color, or whether or not their ear lobes are attached directly to their head or hang down loosely. These characteristics are called traits. Where do you think people get these different traits? How do you think they are passed from one generation to the next?</a:t>
            </a:r>
            <a:endParaRPr lang="en-US" sz="2800" dirty="0"/>
          </a:p>
        </p:txBody>
      </p:sp>
    </p:spTree>
    <p:extLst>
      <p:ext uri="{BB962C8B-B14F-4D97-AF65-F5344CB8AC3E}">
        <p14:creationId xmlns:p14="http://schemas.microsoft.com/office/powerpoint/2010/main" val="40764910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7236"/>
            <a:ext cx="8073554" cy="1371600"/>
          </a:xfrm>
        </p:spPr>
        <p:txBody>
          <a:bodyPr/>
          <a:lstStyle/>
          <a:p>
            <a:r>
              <a:rPr lang="en-US" dirty="0" err="1" smtClean="0"/>
              <a:t>Gregor</a:t>
            </a:r>
            <a:r>
              <a:rPr lang="en-US" dirty="0" smtClean="0"/>
              <a:t> Mendel and heredity</a:t>
            </a:r>
            <a:endParaRPr lang="en-US" dirty="0"/>
          </a:p>
        </p:txBody>
      </p:sp>
      <p:pic>
        <p:nvPicPr>
          <p:cNvPr id="4" name="Picture 3"/>
          <p:cNvPicPr>
            <a:picLocks noChangeAspect="1"/>
          </p:cNvPicPr>
          <p:nvPr/>
        </p:nvPicPr>
        <p:blipFill>
          <a:blip r:embed="rId2"/>
          <a:stretch>
            <a:fillRect/>
          </a:stretch>
        </p:blipFill>
        <p:spPr>
          <a:xfrm>
            <a:off x="4704055" y="1855933"/>
            <a:ext cx="4055299" cy="4346791"/>
          </a:xfrm>
          <a:prstGeom prst="rect">
            <a:avLst/>
          </a:prstGeom>
        </p:spPr>
      </p:pic>
      <p:sp>
        <p:nvSpPr>
          <p:cNvPr id="5" name="TextBox 4"/>
          <p:cNvSpPr txBox="1"/>
          <p:nvPr/>
        </p:nvSpPr>
        <p:spPr>
          <a:xfrm>
            <a:off x="685800" y="2127585"/>
            <a:ext cx="3319406" cy="3970318"/>
          </a:xfrm>
          <a:prstGeom prst="rect">
            <a:avLst/>
          </a:prstGeom>
          <a:noFill/>
        </p:spPr>
        <p:txBody>
          <a:bodyPr wrap="square" rtlCol="0">
            <a:spAutoFit/>
          </a:bodyPr>
          <a:lstStyle/>
          <a:p>
            <a:pPr marL="285750" indent="-285750">
              <a:buFont typeface="Arial"/>
              <a:buChar char="•"/>
            </a:pPr>
            <a:r>
              <a:rPr lang="en-US" dirty="0" err="1" smtClean="0"/>
              <a:t>Gregor</a:t>
            </a:r>
            <a:r>
              <a:rPr lang="en-US" dirty="0" smtClean="0"/>
              <a:t> Mendel was born in 1822 in Austria and he grew up in a farm.</a:t>
            </a:r>
          </a:p>
          <a:p>
            <a:endParaRPr lang="en-US" dirty="0" smtClean="0"/>
          </a:p>
          <a:p>
            <a:pPr marL="285750" indent="-285750">
              <a:buFont typeface="Arial"/>
              <a:buChar char="•"/>
            </a:pPr>
            <a:r>
              <a:rPr lang="en-US" dirty="0" smtClean="0"/>
              <a:t>At 21, Mendel entered a monastery where he was taught science and did a lot of experiments and researches.</a:t>
            </a:r>
          </a:p>
          <a:p>
            <a:endParaRPr lang="en-US" dirty="0" smtClean="0"/>
          </a:p>
          <a:p>
            <a:pPr marL="285750" indent="-285750">
              <a:buFont typeface="Arial"/>
              <a:buChar char="•"/>
            </a:pPr>
            <a:r>
              <a:rPr lang="en-US" dirty="0" smtClean="0"/>
              <a:t>Mendel discovered the principles of heredity in the monastery garden. </a:t>
            </a:r>
          </a:p>
          <a:p>
            <a:endParaRPr lang="en-US" dirty="0"/>
          </a:p>
        </p:txBody>
      </p:sp>
    </p:spTree>
    <p:extLst>
      <p:ext uri="{BB962C8B-B14F-4D97-AF65-F5344CB8AC3E}">
        <p14:creationId xmlns:p14="http://schemas.microsoft.com/office/powerpoint/2010/main" val="1068421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Mendel and His Peas</a:t>
            </a:r>
            <a:endParaRPr lang="en-US" dirty="0"/>
          </a:p>
        </p:txBody>
      </p:sp>
      <p:sp>
        <p:nvSpPr>
          <p:cNvPr id="3" name="Content Placeholder 2"/>
          <p:cNvSpPr>
            <a:spLocks noGrp="1"/>
          </p:cNvSpPr>
          <p:nvPr>
            <p:ph idx="1"/>
          </p:nvPr>
        </p:nvSpPr>
        <p:spPr/>
        <p:txBody>
          <a:bodyPr>
            <a:normAutofit/>
          </a:bodyPr>
          <a:lstStyle/>
          <a:p>
            <a:r>
              <a:rPr lang="en-US" dirty="0" smtClean="0"/>
              <a:t>Mendel chose to study heredity using pea plants for more than one reason.</a:t>
            </a:r>
          </a:p>
          <a:p>
            <a:r>
              <a:rPr lang="en-US" dirty="0" smtClean="0"/>
              <a:t>Peas have a variety of characteristics that were easily studied. Characteristics are heritable features (ex: flower color). Each variant of a characteristic is called a trait (ex: purple or white flower)</a:t>
            </a:r>
          </a:p>
          <a:p>
            <a:r>
              <a:rPr lang="en-US" dirty="0" smtClean="0"/>
              <a:t>Pea plants can self pollinate in order to produce pure breeds. </a:t>
            </a:r>
            <a:endParaRPr lang="en-US" dirty="0"/>
          </a:p>
        </p:txBody>
      </p:sp>
    </p:spTree>
    <p:extLst>
      <p:ext uri="{BB962C8B-B14F-4D97-AF65-F5344CB8AC3E}">
        <p14:creationId xmlns:p14="http://schemas.microsoft.com/office/powerpoint/2010/main" val="41701858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Mendel and His Peas</a:t>
            </a:r>
          </a:p>
        </p:txBody>
      </p:sp>
      <p:sp>
        <p:nvSpPr>
          <p:cNvPr id="3" name="Content Placeholder 2"/>
          <p:cNvSpPr>
            <a:spLocks noGrp="1"/>
          </p:cNvSpPr>
          <p:nvPr>
            <p:ph idx="1"/>
          </p:nvPr>
        </p:nvSpPr>
        <p:spPr>
          <a:xfrm>
            <a:off x="685801" y="2209800"/>
            <a:ext cx="3612470" cy="3657600"/>
          </a:xfrm>
        </p:spPr>
        <p:txBody>
          <a:bodyPr/>
          <a:lstStyle/>
          <a:p>
            <a:r>
              <a:rPr lang="en-US" dirty="0"/>
              <a:t>Mendel was able to observe differences in multiple traits  over many generations  because pea plants reproduce rapidly, and have many visible traits such as</a:t>
            </a:r>
            <a:r>
              <a:rPr lang="en-US" dirty="0" smtClean="0"/>
              <a:t>:</a:t>
            </a:r>
            <a:endParaRPr lang="en-US" dirty="0"/>
          </a:p>
        </p:txBody>
      </p:sp>
      <p:pic>
        <p:nvPicPr>
          <p:cNvPr id="7"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4428520" y="1622416"/>
            <a:ext cx="4341737" cy="4531469"/>
          </a:xfrm>
          <a:prstGeom prst="rect">
            <a:avLst/>
          </a:prstGeom>
          <a:noFill/>
          <a:ln>
            <a:noFill/>
          </a:ln>
        </p:spPr>
      </p:pic>
    </p:spTree>
    <p:extLst>
      <p:ext uri="{BB962C8B-B14F-4D97-AF65-F5344CB8AC3E}">
        <p14:creationId xmlns:p14="http://schemas.microsoft.com/office/powerpoint/2010/main" val="878325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7236"/>
            <a:ext cx="7770813" cy="1056092"/>
          </a:xfrm>
        </p:spPr>
        <p:txBody>
          <a:bodyPr/>
          <a:lstStyle/>
          <a:p>
            <a:r>
              <a:rPr lang="en-US" dirty="0"/>
              <a:t>Mendel and His Peas</a:t>
            </a:r>
          </a:p>
        </p:txBody>
      </p:sp>
      <p:sp>
        <p:nvSpPr>
          <p:cNvPr id="3" name="Content Placeholder 2"/>
          <p:cNvSpPr>
            <a:spLocks noGrp="1"/>
          </p:cNvSpPr>
          <p:nvPr>
            <p:ph idx="1"/>
          </p:nvPr>
        </p:nvSpPr>
        <p:spPr>
          <a:xfrm>
            <a:off x="806374" y="1412074"/>
            <a:ext cx="7650239" cy="2348633"/>
          </a:xfrm>
        </p:spPr>
        <p:txBody>
          <a:bodyPr/>
          <a:lstStyle/>
          <a:p>
            <a:r>
              <a:rPr lang="en-US" dirty="0">
                <a:latin typeface="Times" charset="0"/>
              </a:rPr>
              <a:t>Mendel noticed that some plants always produced offspring that had a form of a trait exactly like the parent plant.  He called these plants </a:t>
            </a:r>
            <a:r>
              <a:rPr lang="ja-JP" altLang="en-US" i="1" u="sng" dirty="0">
                <a:latin typeface="Arial"/>
              </a:rPr>
              <a:t>“</a:t>
            </a:r>
            <a:r>
              <a:rPr lang="en-US" i="1" u="sng" dirty="0">
                <a:latin typeface="Times" charset="0"/>
              </a:rPr>
              <a:t>purebred</a:t>
            </a:r>
            <a:r>
              <a:rPr lang="ja-JP" altLang="en-US" i="1" u="sng" dirty="0">
                <a:latin typeface="Arial"/>
              </a:rPr>
              <a:t>”</a:t>
            </a:r>
            <a:r>
              <a:rPr lang="en-US" dirty="0">
                <a:latin typeface="Times" charset="0"/>
              </a:rPr>
              <a:t> plants.  For instance, purebred short plants  always produced short offspring and purebred tall plants always produced tall offspring.</a:t>
            </a:r>
          </a:p>
          <a:p>
            <a:endParaRPr lang="en-US" dirty="0"/>
          </a:p>
        </p:txBody>
      </p:sp>
      <p:pic>
        <p:nvPicPr>
          <p:cNvPr id="4" name="Picture 3"/>
          <p:cNvPicPr>
            <a:picLocks noChangeAspect="1"/>
          </p:cNvPicPr>
          <p:nvPr/>
        </p:nvPicPr>
        <p:blipFill>
          <a:blip r:embed="rId2"/>
          <a:stretch>
            <a:fillRect/>
          </a:stretch>
        </p:blipFill>
        <p:spPr>
          <a:xfrm>
            <a:off x="2601212" y="3402545"/>
            <a:ext cx="5855401" cy="3296894"/>
          </a:xfrm>
          <a:prstGeom prst="rect">
            <a:avLst/>
          </a:prstGeom>
        </p:spPr>
      </p:pic>
    </p:spTree>
    <p:extLst>
      <p:ext uri="{BB962C8B-B14F-4D97-AF65-F5344CB8AC3E}">
        <p14:creationId xmlns:p14="http://schemas.microsoft.com/office/powerpoint/2010/main" val="28212567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 and cross pollination</a:t>
            </a:r>
            <a:endParaRPr lang="en-US" dirty="0"/>
          </a:p>
        </p:txBody>
      </p:sp>
      <p:pic>
        <p:nvPicPr>
          <p:cNvPr id="4" name="Picture 3"/>
          <p:cNvPicPr>
            <a:picLocks noChangeAspect="1"/>
          </p:cNvPicPr>
          <p:nvPr/>
        </p:nvPicPr>
        <p:blipFill>
          <a:blip r:embed="rId2"/>
          <a:stretch>
            <a:fillRect/>
          </a:stretch>
        </p:blipFill>
        <p:spPr>
          <a:xfrm>
            <a:off x="1116013" y="1286413"/>
            <a:ext cx="6910681" cy="5571587"/>
          </a:xfrm>
          <a:prstGeom prst="rect">
            <a:avLst/>
          </a:prstGeom>
        </p:spPr>
      </p:pic>
    </p:spTree>
    <p:extLst>
      <p:ext uri="{BB962C8B-B14F-4D97-AF65-F5344CB8AC3E}">
        <p14:creationId xmlns:p14="http://schemas.microsoft.com/office/powerpoint/2010/main" val="1278124983"/>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Folio">
  <a:themeElements>
    <a:clrScheme name="Folio">
      <a:dk1>
        <a:sysClr val="windowText" lastClr="000000"/>
      </a:dk1>
      <a:lt1>
        <a:sysClr val="window" lastClr="FFFFFF"/>
      </a:lt1>
      <a:dk2>
        <a:srgbClr val="2D2F2B"/>
      </a:dk2>
      <a:lt2>
        <a:srgbClr val="DEDED7"/>
      </a:lt2>
      <a:accent1>
        <a:srgbClr val="294171"/>
      </a:accent1>
      <a:accent2>
        <a:srgbClr val="748CBC"/>
      </a:accent2>
      <a:accent3>
        <a:srgbClr val="8E887C"/>
      </a:accent3>
      <a:accent4>
        <a:srgbClr val="834736"/>
      </a:accent4>
      <a:accent5>
        <a:srgbClr val="5A1705"/>
      </a:accent5>
      <a:accent6>
        <a:srgbClr val="A0A16A"/>
      </a:accent6>
      <a:hlink>
        <a:srgbClr val="74B6BC"/>
      </a:hlink>
      <a:folHlink>
        <a:srgbClr val="7F95A4"/>
      </a:folHlink>
    </a:clrScheme>
    <a:fontScheme name="Folio">
      <a:majorFont>
        <a:latin typeface="Calisto MT"/>
        <a:ea typeface=""/>
        <a:cs typeface=""/>
        <a:font script="Jpan" typeface="ＭＳ 明朝"/>
      </a:majorFont>
      <a:minorFont>
        <a:latin typeface="Calisto MT"/>
        <a:ea typeface=""/>
        <a:cs typeface=""/>
        <a:font script="Jpan" typeface="ＭＳ 明朝"/>
      </a:minorFont>
    </a:fontScheme>
    <a:fmtScheme name="Folio">
      <a:fillStyleLst>
        <a:solidFill>
          <a:schemeClr val="phClr"/>
        </a:solidFill>
        <a:blipFill rotWithShape="1">
          <a:blip xmlns:r="http://schemas.openxmlformats.org/officeDocument/2006/relationships" r:embed="rId1">
            <a:duotone>
              <a:schemeClr val="phClr">
                <a:shade val="30000"/>
                <a:satMod val="120000"/>
              </a:schemeClr>
              <a:schemeClr val="phClr">
                <a:tint val="70000"/>
                <a:satMod val="350000"/>
                <a:lumMod val="110000"/>
              </a:schemeClr>
            </a:duotone>
          </a:blip>
          <a:stretch/>
        </a:blipFill>
        <a:blipFill rotWithShape="1">
          <a:blip xmlns:r="http://schemas.openxmlformats.org/officeDocument/2006/relationships" r:embed="rId2">
            <a:duotone>
              <a:schemeClr val="phClr">
                <a:shade val="40000"/>
                <a:satMod val="120000"/>
              </a:schemeClr>
              <a:schemeClr val="phClr">
                <a:tint val="70000"/>
                <a:satMod val="300000"/>
                <a:lumMod val="110000"/>
              </a:schemeClr>
            </a:duotone>
          </a:blip>
          <a:tile tx="0" ty="0" sx="50000" sy="50000" flip="none" algn="tl"/>
        </a:blipFill>
      </a:fillStyleLst>
      <a:lnStyleLst>
        <a:ln w="12700"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38100" dist="25400" dir="5400000" algn="br" rotWithShape="0">
              <a:srgbClr val="000000">
                <a:alpha val="50000"/>
              </a:srgbClr>
            </a:outerShdw>
          </a:effectLst>
        </a:effectStyle>
        <a:effectStyle>
          <a:effectLst>
            <a:innerShdw blurRad="190500" dist="25400">
              <a:srgbClr val="000000">
                <a:alpha val="50000"/>
              </a:srgbClr>
            </a:innerShdw>
          </a:effectLst>
        </a:effectStyle>
      </a:effectStyleLst>
      <a:bgFillStyleLst>
        <a:blipFill rotWithShape="1">
          <a:blip xmlns:r="http://schemas.openxmlformats.org/officeDocument/2006/relationships" r:embed="rId3">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4">
            <a:duotone>
              <a:schemeClr val="phClr">
                <a:shade val="10000"/>
                <a:satMod val="125000"/>
              </a:schemeClr>
              <a:schemeClr val="phClr">
                <a:tint val="70000"/>
                <a:satMod val="350000"/>
                <a:lumMod val="110000"/>
              </a:schemeClr>
            </a:duotone>
          </a:blip>
          <a:stretch/>
        </a:blipFill>
        <a:blipFill rotWithShape="1">
          <a:blip xmlns:r="http://schemas.openxmlformats.org/officeDocument/2006/relationships" r:embed="rId5">
            <a:duotone>
              <a:schemeClr val="phClr">
                <a:shade val="3000"/>
                <a:lumMod val="10000"/>
              </a:schemeClr>
              <a:schemeClr val="phClr">
                <a:tint val="91000"/>
                <a:satMod val="500000"/>
                <a:lumMod val="125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Folio.thmx</Template>
  <TotalTime>307</TotalTime>
  <Words>609</Words>
  <Application>Microsoft Macintosh PowerPoint</Application>
  <PresentationFormat>On-screen Show (4:3)</PresentationFormat>
  <Paragraphs>47</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Folio</vt:lpstr>
      <vt:lpstr>Chapter 5</vt:lpstr>
      <vt:lpstr>Warm up</vt:lpstr>
      <vt:lpstr>Objectives </vt:lpstr>
      <vt:lpstr>Introduction </vt:lpstr>
      <vt:lpstr>Gregor Mendel and heredity</vt:lpstr>
      <vt:lpstr>Mendel and His Peas</vt:lpstr>
      <vt:lpstr>Mendel and His Peas</vt:lpstr>
      <vt:lpstr>Mendel and His Peas</vt:lpstr>
      <vt:lpstr>Self and cross pollination</vt:lpstr>
      <vt:lpstr>Characteristic and trait</vt:lpstr>
      <vt:lpstr>Mendel’s first Experiment</vt:lpstr>
      <vt:lpstr>The same experiment was repeated but with different traits </vt:lpstr>
      <vt:lpstr>Mendel’s second experiment</vt:lpstr>
      <vt:lpstr>Ratios in Mendel’s Experiments</vt:lpstr>
      <vt:lpstr>PowerPoint Presentation</vt:lpstr>
      <vt:lpstr>Summary </vt:lpstr>
      <vt:lpstr>Homework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dc:title>
  <dc:creator>Inas Nasr</dc:creator>
  <cp:lastModifiedBy>Inas Nasr</cp:lastModifiedBy>
  <cp:revision>12</cp:revision>
  <dcterms:created xsi:type="dcterms:W3CDTF">2012-01-04T03:59:45Z</dcterms:created>
  <dcterms:modified xsi:type="dcterms:W3CDTF">2012-01-04T09:07:12Z</dcterms:modified>
</cp:coreProperties>
</file>