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m4v"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73" r:id="rId14"/>
    <p:sldId id="274" r:id="rId15"/>
    <p:sldId id="268" r:id="rId16"/>
    <p:sldId id="269" r:id="rId17"/>
    <p:sldId id="270" r:id="rId18"/>
    <p:sldId id="271" r:id="rId19"/>
    <p:sldId id="272"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7" d="100"/>
          <a:sy n="77" d="100"/>
        </p:scale>
        <p:origin x="-1144"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7094"/>
            <a:ext cx="7772400" cy="1470025"/>
          </a:xfrm>
        </p:spPr>
        <p:txBody>
          <a:bodyPr anchor="b" anchorCtr="0"/>
          <a:lstStyle>
            <a:lvl1pPr>
              <a:defRPr sz="5400">
                <a:gradFill>
                  <a:gsLst>
                    <a:gs pos="0">
                      <a:schemeClr val="tx2"/>
                    </a:gs>
                    <a:gs pos="100000">
                      <a:schemeClr val="tx2">
                        <a:lumMod val="75000"/>
                      </a:schemeClr>
                    </a:gs>
                  </a:gsLst>
                  <a:lin ang="5400000" scaled="0"/>
                </a:gradFill>
                <a:effectLst>
                  <a:outerShdw blurRad="50800" dist="25400" dir="5400000" algn="t"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685801" y="3810000"/>
            <a:ext cx="7770812" cy="1752600"/>
          </a:xfrm>
        </p:spPr>
        <p:txBody>
          <a:bodyPr>
            <a:normAutofit/>
          </a:bodyPr>
          <a:lstStyle>
            <a:lvl1pPr marL="0" indent="0" algn="ctr">
              <a:spcBef>
                <a:spcPts val="300"/>
              </a:spcBef>
              <a:buNone/>
              <a:defRPr sz="1600">
                <a:gradFill>
                  <a:gsLst>
                    <a:gs pos="0">
                      <a:schemeClr val="tx2"/>
                    </a:gs>
                    <a:gs pos="100000">
                      <a:schemeClr val="tx2">
                        <a:lumMod val="75000"/>
                      </a:schemeClr>
                    </a:gs>
                  </a:gsLst>
                  <a:lin ang="5400000" scaled="0"/>
                </a:gra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1778F24D-EB19-4AE0-B015-2BEA6D5224F2}" type="datetimeFigureOut">
              <a:rPr lang="en-US" smtClean="0"/>
              <a:t>1/17/12</a:t>
            </a:fld>
            <a:endParaRPr lang="en-US"/>
          </a:p>
        </p:txBody>
      </p:sp>
      <p:sp>
        <p:nvSpPr>
          <p:cNvPr id="5" name="Footer Placeholder 4"/>
          <p:cNvSpPr>
            <a:spLocks noGrp="1"/>
          </p:cNvSpPr>
          <p:nvPr>
            <p:ph type="ftr" sz="quarter" idx="11"/>
          </p:nvPr>
        </p:nvSpPr>
        <p:spPr/>
        <p:txBody>
          <a:bodyPr/>
          <a:lstStyle/>
          <a:p>
            <a:endParaRPr lang="en-US"/>
          </a:p>
        </p:txBody>
      </p:sp>
      <p:pic>
        <p:nvPicPr>
          <p:cNvPr id="7" name="Picture 6" descr="CoverGlyph.png"/>
          <p:cNvPicPr>
            <a:picLocks noChangeAspect="1"/>
          </p:cNvPicPr>
          <p:nvPr/>
        </p:nvPicPr>
        <p:blipFill>
          <a:blip r:embed="rId2"/>
          <a:stretch>
            <a:fillRect/>
          </a:stretch>
        </p:blipFill>
        <p:spPr>
          <a:xfrm>
            <a:off x="4010025" y="3048000"/>
            <a:ext cx="1123950" cy="77152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738282"/>
            <a:ext cx="7770813" cy="1048870"/>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286000" y="457200"/>
            <a:ext cx="4572000" cy="3173506"/>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85800" y="5181600"/>
            <a:ext cx="7770813" cy="685800"/>
          </a:xfrm>
        </p:spPr>
        <p:txBody>
          <a:bodyPr vert="horz" lIns="91440" tIns="45720" rIns="91440" bIns="45720" rtlCol="0">
            <a:normAutofit/>
          </a:bodyPr>
          <a:lstStyle>
            <a:lvl1pPr marL="0" indent="0" algn="ctr">
              <a:spcBef>
                <a:spcPts val="3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1778F24D-EB19-4AE0-B015-2BEA6D5224F2}" type="datetimeFigureOut">
              <a:rPr lang="en-US" smtClean="0"/>
              <a:t>1/17/12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4890247"/>
            <a:ext cx="1645920" cy="170411"/>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marL="2286000" indent="-457200">
              <a:defRPr/>
            </a:lvl6pPr>
            <a:lvl7pPr marL="2286000" indent="-457200">
              <a:defRPr/>
            </a:lvl7pPr>
            <a:lvl8pPr marL="2286000" indent="-457200">
              <a:defRPr/>
            </a:lvl8pPr>
            <a:lvl9pPr marL="2286000" indent="-457200">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778F24D-EB19-4AE0-B015-2BEA6D5224F2}" type="datetimeFigureOut">
              <a:rPr lang="en-US" smtClean="0"/>
              <a:t>1/17/12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7882"/>
            <a:ext cx="1524000" cy="5325036"/>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7882"/>
            <a:ext cx="5889812" cy="5325036"/>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778F24D-EB19-4AE0-B015-2BEA6D5224F2}" type="datetimeFigureOut">
              <a:rPr lang="en-US" smtClean="0"/>
              <a:t>1/17/12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rot="5400000">
            <a:off x="6052928" y="3115195"/>
            <a:ext cx="1645920" cy="170411"/>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778F24D-EB19-4AE0-B015-2BEA6D5224F2}" type="datetimeFigureOut">
              <a:rPr lang="en-US" smtClean="0"/>
              <a:t>1/17/12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626440"/>
            <a:ext cx="7770813" cy="1472184"/>
          </a:xfrm>
        </p:spPr>
        <p:txBody>
          <a:bodyPr anchor="b" anchorCtr="0"/>
          <a:lstStyle>
            <a:lvl1pPr algn="ctr">
              <a:defRPr sz="5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685800" y="3813048"/>
            <a:ext cx="7770813" cy="1755648"/>
          </a:xfrm>
        </p:spPr>
        <p:txBody>
          <a:bodyPr anchor="t" anchorCtr="0">
            <a:normAutofit/>
          </a:bodyPr>
          <a:lstStyle>
            <a:lvl1pPr marL="0" indent="0" algn="ctr">
              <a:spcBef>
                <a:spcPts val="30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78F24D-EB19-4AE0-B015-2BEA6D5224F2}" type="datetimeFigureOut">
              <a:rPr lang="en-US" smtClean="0"/>
              <a:t>1/17/12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7" name="Picture 6" descr="Glyph-SectionHeader.png"/>
          <p:cNvPicPr>
            <a:picLocks noChangeAspect="1"/>
          </p:cNvPicPr>
          <p:nvPr/>
        </p:nvPicPr>
        <p:blipFill>
          <a:blip r:embed="rId2"/>
          <a:stretch>
            <a:fillRect/>
          </a:stretch>
        </p:blipFill>
        <p:spPr>
          <a:xfrm>
            <a:off x="4038600" y="3174066"/>
            <a:ext cx="1066800" cy="5905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85800" y="2209801"/>
            <a:ext cx="3657600" cy="3657600"/>
          </a:xfrm>
        </p:spPr>
        <p:txBody>
          <a:bodyPr>
            <a:normAutofit/>
          </a:bodyPr>
          <a:lstStyle>
            <a:lvl1pPr>
              <a:defRPr sz="22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800600" y="2209801"/>
            <a:ext cx="3657600" cy="3657600"/>
          </a:xfrm>
        </p:spPr>
        <p:txBody>
          <a:bodyPr>
            <a:normAutofit/>
          </a:bodyPr>
          <a:lstStyle>
            <a:lvl1pPr>
              <a:defRPr sz="22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778F24D-EB19-4AE0-B015-2BEA6D5224F2}" type="datetimeFigureOut">
              <a:rPr lang="en-US" smtClean="0"/>
              <a:t>1/17/12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819400"/>
            <a:ext cx="3657600" cy="3048000"/>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8006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0600" y="2819400"/>
            <a:ext cx="3657600" cy="3048000"/>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1778F24D-EB19-4AE0-B015-2BEA6D5224F2}" type="datetimeFigureOut">
              <a:rPr lang="en-US" smtClean="0"/>
              <a:t>1/17/12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0D9BD3-E57B-4194-A545-2804EB95D970}" type="slidenum">
              <a:rPr lang="en-US" smtClean="0"/>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778F24D-EB19-4AE0-B015-2BEA6D5224F2}" type="datetimeFigureOut">
              <a:rPr lang="en-US" smtClean="0"/>
              <a:t>1/17/12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0D9BD3-E57B-4194-A545-2804EB95D970}" type="slidenum">
              <a:rPr lang="en-US" smtClean="0"/>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78F24D-EB19-4AE0-B015-2BEA6D5224F2}" type="datetimeFigureOut">
              <a:rPr lang="en-US" smtClean="0"/>
              <a:t>1/17/12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0D9BD3-E57B-4194-A545-2804EB95D97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6" y="914400"/>
            <a:ext cx="3657600" cy="1162050"/>
          </a:xfrm>
        </p:spPr>
        <p:txBody>
          <a:bodyPr anchor="b"/>
          <a:lstStyle>
            <a:lvl1pPr algn="ctr">
              <a:defRPr sz="3800" b="0"/>
            </a:lvl1pPr>
          </a:lstStyle>
          <a:p>
            <a:r>
              <a:rPr lang="en-US" smtClean="0"/>
              <a:t>Click to edit Master title style</a:t>
            </a:r>
            <a:endParaRPr/>
          </a:p>
        </p:txBody>
      </p:sp>
      <p:sp>
        <p:nvSpPr>
          <p:cNvPr id="3" name="Content Placeholder 2"/>
          <p:cNvSpPr>
            <a:spLocks noGrp="1"/>
          </p:cNvSpPr>
          <p:nvPr>
            <p:ph idx="1"/>
          </p:nvPr>
        </p:nvSpPr>
        <p:spPr>
          <a:xfrm>
            <a:off x="4796118" y="457199"/>
            <a:ext cx="3657600" cy="5410201"/>
          </a:xfrm>
        </p:spPr>
        <p:txBody>
          <a:bodyPr>
            <a:normAutofit/>
          </a:bodyPr>
          <a:lstStyle>
            <a:lvl1pPr>
              <a:defRPr sz="2400"/>
            </a:lvl1pPr>
            <a:lvl2pPr>
              <a:defRPr sz="2200"/>
            </a:lvl2pPr>
            <a:lvl3pPr>
              <a:defRPr sz="2000"/>
            </a:lvl3pPr>
            <a:lvl4pPr>
              <a:defRPr sz="1800"/>
            </a:lvl4pPr>
            <a:lvl5pPr>
              <a:defRPr sz="1800"/>
            </a:lvl5pPr>
            <a:lvl6pPr marL="2290763" indent="-461963">
              <a:tabLst/>
              <a:defRPr sz="2000"/>
            </a:lvl6pPr>
            <a:lvl7pPr marL="2290763" indent="-461963">
              <a:tabLst/>
              <a:defRPr sz="2000"/>
            </a:lvl7pPr>
            <a:lvl8pPr marL="2290763" indent="-461963">
              <a:tabLst/>
              <a:defRPr sz="2000"/>
            </a:lvl8pPr>
            <a:lvl9pPr marL="2290763" indent="-461963">
              <a:tabLst/>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658906" y="2590799"/>
            <a:ext cx="3657600" cy="2895601"/>
          </a:xfrm>
        </p:spPr>
        <p:txBody>
          <a:bodyPr>
            <a:normAutofit/>
          </a:bodyPr>
          <a:lstStyle>
            <a:lvl1pPr marL="0" indent="0" algn="ctr">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78F24D-EB19-4AE0-B015-2BEA6D5224F2}" type="datetimeFigureOut">
              <a:rPr lang="en-US" smtClean="0"/>
              <a:t>1/17/12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1664746" y="2286000"/>
            <a:ext cx="1645920" cy="170411"/>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99013" y="914400"/>
            <a:ext cx="3657600" cy="1161288"/>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58906" y="457200"/>
            <a:ext cx="3657600" cy="5413248"/>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99013" y="2587752"/>
            <a:ext cx="3657600" cy="2898648"/>
          </a:xfrm>
        </p:spPr>
        <p:txBody>
          <a:bodyPr vert="horz" lIns="91440" tIns="45720" rIns="91440" bIns="45720" rtlCol="0">
            <a:normAutofit/>
          </a:bodyPr>
          <a:lstStyle>
            <a:lvl1pPr marL="0" indent="0" algn="ctr">
              <a:spcBef>
                <a:spcPts val="6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1778F24D-EB19-4AE0-B015-2BEA6D5224F2}" type="datetimeFigureOut">
              <a:rPr lang="en-US" smtClean="0"/>
              <a:t>1/17/12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5804853" y="2286000"/>
            <a:ext cx="1645920" cy="170411"/>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305300" y="6289115"/>
            <a:ext cx="533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90D9BD3-E57B-4194-A545-2804EB95D970}" type="slidenum">
              <a:rPr lang="en-US" smtClean="0"/>
              <a:t>‹#›</a:t>
            </a:fld>
            <a:endParaRPr lang="en-US"/>
          </a:p>
        </p:txBody>
      </p:sp>
      <p:sp>
        <p:nvSpPr>
          <p:cNvPr id="2" name="Title Placeholder 1"/>
          <p:cNvSpPr>
            <a:spLocks noGrp="1"/>
          </p:cNvSpPr>
          <p:nvPr>
            <p:ph type="title"/>
          </p:nvPr>
        </p:nvSpPr>
        <p:spPr>
          <a:xfrm>
            <a:off x="685800" y="67236"/>
            <a:ext cx="7770813" cy="1371600"/>
          </a:xfrm>
          <a:prstGeom prst="rect">
            <a:avLst/>
          </a:prstGeom>
          <a:effectLst/>
        </p:spPr>
        <p:txBody>
          <a:bodyPr vert="horz" lIns="91440" tIns="45720" rIns="91440" bIns="45720"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685800" y="2209800"/>
            <a:ext cx="7770813" cy="3657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400800" y="6289115"/>
            <a:ext cx="23756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78F24D-EB19-4AE0-B015-2BEA6D5224F2}" type="datetimeFigureOut">
              <a:rPr lang="en-US" smtClean="0"/>
              <a:t>1/17/12</a:t>
            </a:fld>
            <a:endParaRPr lang="en-US"/>
          </a:p>
        </p:txBody>
      </p:sp>
      <p:sp>
        <p:nvSpPr>
          <p:cNvPr id="5" name="Footer Placeholder 4"/>
          <p:cNvSpPr>
            <a:spLocks noGrp="1"/>
          </p:cNvSpPr>
          <p:nvPr>
            <p:ph type="ftr" sz="quarter" idx="3"/>
          </p:nvPr>
        </p:nvSpPr>
        <p:spPr>
          <a:xfrm>
            <a:off x="349624" y="6289115"/>
            <a:ext cx="315557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5000" kern="1200">
          <a:solidFill>
            <a:schemeClr val="tx2"/>
          </a:solidFill>
          <a:effectLst>
            <a:outerShdw blurRad="38100" dist="12700" algn="l" rotWithShape="0">
              <a:prstClr val="black">
                <a:alpha val="40000"/>
              </a:prstClr>
            </a:outerShdw>
          </a:effectLst>
          <a:latin typeface="+mj-lt"/>
          <a:ea typeface="+mj-ea"/>
          <a:cs typeface="+mj-cs"/>
        </a:defRPr>
      </a:lvl1pPr>
    </p:titleStyle>
    <p:bodyStyle>
      <a:lvl1pPr marL="457200" indent="-457200" algn="l" defTabSz="914400" rtl="0" eaLnBrk="1" latinLnBrk="0" hangingPunct="1">
        <a:spcBef>
          <a:spcPts val="2000"/>
        </a:spcBef>
        <a:buClr>
          <a:schemeClr val="accent3"/>
        </a:buClr>
        <a:buFont typeface="Wingdings" pitchFamily="2" charset="2"/>
        <a:buChar char=""/>
        <a:defRPr sz="2400" kern="1200">
          <a:solidFill>
            <a:schemeClr val="tx2"/>
          </a:solidFill>
          <a:latin typeface="+mn-lt"/>
          <a:ea typeface="+mn-ea"/>
          <a:cs typeface="+mn-cs"/>
        </a:defRPr>
      </a:lvl1pPr>
      <a:lvl2pPr marL="914400" indent="-457200" algn="l" defTabSz="914400" rtl="0" eaLnBrk="1" latinLnBrk="0" hangingPunct="1">
        <a:spcBef>
          <a:spcPts val="600"/>
        </a:spcBef>
        <a:buClr>
          <a:schemeClr val="accent3">
            <a:lumMod val="50000"/>
          </a:schemeClr>
        </a:buClr>
        <a:buFont typeface="Wingdings" pitchFamily="2" charset="2"/>
        <a:buChar char=""/>
        <a:defRPr sz="2200" kern="1200">
          <a:solidFill>
            <a:schemeClr val="tx2"/>
          </a:solidFill>
          <a:latin typeface="+mn-lt"/>
          <a:ea typeface="+mn-ea"/>
          <a:cs typeface="+mn-cs"/>
        </a:defRPr>
      </a:lvl2pPr>
      <a:lvl3pPr marL="1371600" indent="-457200" algn="l" defTabSz="914400" rtl="0" eaLnBrk="1" latinLnBrk="0" hangingPunct="1">
        <a:spcBef>
          <a:spcPts val="600"/>
        </a:spcBef>
        <a:buClr>
          <a:schemeClr val="accent3"/>
        </a:buClr>
        <a:buFont typeface="Wingdings" pitchFamily="2" charset="2"/>
        <a:buChar char=""/>
        <a:defRPr sz="2000" kern="1200">
          <a:solidFill>
            <a:schemeClr val="tx2"/>
          </a:solidFill>
          <a:latin typeface="+mn-lt"/>
          <a:ea typeface="+mn-ea"/>
          <a:cs typeface="+mn-cs"/>
        </a:defRPr>
      </a:lvl3pPr>
      <a:lvl4pPr marL="1828800" indent="-457200" algn="l" defTabSz="914400" rtl="0" eaLnBrk="1" latinLnBrk="0" hangingPunct="1">
        <a:spcBef>
          <a:spcPts val="600"/>
        </a:spcBef>
        <a:buClr>
          <a:schemeClr val="accent3">
            <a:lumMod val="50000"/>
          </a:schemeClr>
        </a:buClr>
        <a:buFont typeface="Wingdings" pitchFamily="2" charset="2"/>
        <a:buChar char=""/>
        <a:defRPr sz="1800" kern="1200">
          <a:solidFill>
            <a:schemeClr val="tx2"/>
          </a:solidFill>
          <a:latin typeface="+mn-lt"/>
          <a:ea typeface="+mn-ea"/>
          <a:cs typeface="+mn-cs"/>
        </a:defRPr>
      </a:lvl4pPr>
      <a:lvl5pPr marL="2286000" indent="-457200" algn="l" defTabSz="914400" rtl="0" eaLnBrk="1" latinLnBrk="0" hangingPunct="1">
        <a:spcBef>
          <a:spcPts val="600"/>
        </a:spcBef>
        <a:buClr>
          <a:schemeClr val="accent3"/>
        </a:buClr>
        <a:buFont typeface="Wingdings" pitchFamily="2" charset="2"/>
        <a:buChar char=""/>
        <a:defRPr sz="1800" kern="1200">
          <a:solidFill>
            <a:schemeClr val="tx2"/>
          </a:solidFill>
          <a:latin typeface="+mn-lt"/>
          <a:ea typeface="+mn-ea"/>
          <a:cs typeface="+mn-cs"/>
        </a:defRPr>
      </a:lvl5pPr>
      <a:lvl6pPr marL="2743200" indent="-461963" algn="l" defTabSz="914400" rtl="0" eaLnBrk="1" latinLnBrk="0" hangingPunct="1">
        <a:spcBef>
          <a:spcPct val="20000"/>
        </a:spcBef>
        <a:buClr>
          <a:schemeClr val="accent3">
            <a:lumMod val="50000"/>
          </a:schemeClr>
        </a:buClr>
        <a:buFont typeface="Wingdings" pitchFamily="2" charset="2"/>
        <a:buChar char=""/>
        <a:defRPr sz="1800" kern="1200">
          <a:solidFill>
            <a:schemeClr val="tx1"/>
          </a:solidFill>
          <a:latin typeface="+mn-lt"/>
          <a:ea typeface="+mn-ea"/>
          <a:cs typeface="+mn-cs"/>
        </a:defRPr>
      </a:lvl6pPr>
      <a:lvl7pPr marL="3205163" indent="-461963" algn="l" defTabSz="914400" rtl="0" eaLnBrk="1" latinLnBrk="0" hangingPunct="1">
        <a:spcBef>
          <a:spcPct val="20000"/>
        </a:spcBef>
        <a:buClr>
          <a:schemeClr val="accent3"/>
        </a:buClr>
        <a:buFont typeface="Wingdings" pitchFamily="2" charset="2"/>
        <a:buChar char=""/>
        <a:defRPr sz="1800" kern="1200">
          <a:solidFill>
            <a:schemeClr val="tx1"/>
          </a:solidFill>
          <a:latin typeface="+mn-lt"/>
          <a:ea typeface="+mn-ea"/>
          <a:cs typeface="+mn-cs"/>
        </a:defRPr>
      </a:lvl7pPr>
      <a:lvl8pPr marL="3657600" indent="-461963" algn="l" defTabSz="914400" rtl="0" eaLnBrk="1" latinLnBrk="0" hangingPunct="1">
        <a:spcBef>
          <a:spcPct val="20000"/>
        </a:spcBef>
        <a:buClr>
          <a:schemeClr val="accent3">
            <a:lumMod val="50000"/>
          </a:schemeClr>
        </a:buClr>
        <a:buFont typeface="Wingdings" pitchFamily="2" charset="2"/>
        <a:buChar char=""/>
        <a:defRPr sz="1800" kern="1200">
          <a:solidFill>
            <a:schemeClr val="tx1"/>
          </a:solidFill>
          <a:latin typeface="+mn-lt"/>
          <a:ea typeface="+mn-ea"/>
          <a:cs typeface="+mn-cs"/>
        </a:defRPr>
      </a:lvl8pPr>
      <a:lvl9pPr marL="4119563" indent="-461963" algn="l" defTabSz="914400" rtl="0" eaLnBrk="1" latinLnBrk="0" hangingPunct="1">
        <a:spcBef>
          <a:spcPct val="20000"/>
        </a:spcBef>
        <a:buClr>
          <a:schemeClr val="accent3"/>
        </a:buClr>
        <a:buFont typeface="Wingdings" pitchFamily="2" charset="2"/>
        <a:buChar char=""/>
        <a:defRPr sz="18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2.png"/><Relationship Id="rId1" Type="http://schemas.microsoft.com/office/2007/relationships/media" Target="../media/media1.m4v"/><Relationship Id="rId2" Type="http://schemas.openxmlformats.org/officeDocument/2006/relationships/video" Target="../media/media1.m4v"/></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Traits and Inheritance</a:t>
            </a:r>
            <a:endParaRPr lang="en-US" dirty="0"/>
          </a:p>
        </p:txBody>
      </p:sp>
      <p:sp>
        <p:nvSpPr>
          <p:cNvPr id="3" name="Subtitle 2"/>
          <p:cNvSpPr>
            <a:spLocks noGrp="1"/>
          </p:cNvSpPr>
          <p:nvPr>
            <p:ph type="subTitle" idx="1"/>
          </p:nvPr>
        </p:nvSpPr>
        <p:spPr/>
        <p:txBody>
          <a:bodyPr>
            <a:normAutofit/>
          </a:bodyPr>
          <a:lstStyle/>
          <a:p>
            <a:r>
              <a:rPr lang="en-US" sz="6600" dirty="0" smtClean="0"/>
              <a:t>5.2</a:t>
            </a:r>
            <a:endParaRPr lang="en-US" sz="6600" dirty="0"/>
          </a:p>
        </p:txBody>
      </p:sp>
    </p:spTree>
    <p:extLst>
      <p:ext uri="{BB962C8B-B14F-4D97-AF65-F5344CB8AC3E}">
        <p14:creationId xmlns:p14="http://schemas.microsoft.com/office/powerpoint/2010/main" val="3312880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339424" y="2422308"/>
            <a:ext cx="3467100" cy="4279900"/>
          </a:xfrm>
          <a:prstGeom prst="rect">
            <a:avLst/>
          </a:prstGeom>
        </p:spPr>
      </p:pic>
      <p:sp>
        <p:nvSpPr>
          <p:cNvPr id="2" name="Title 1"/>
          <p:cNvSpPr>
            <a:spLocks noGrp="1"/>
          </p:cNvSpPr>
          <p:nvPr>
            <p:ph type="title"/>
          </p:nvPr>
        </p:nvSpPr>
        <p:spPr/>
        <p:txBody>
          <a:bodyPr/>
          <a:lstStyle/>
          <a:p>
            <a:r>
              <a:rPr lang="en-US" dirty="0"/>
              <a:t>Phenotypes and Genotypes </a:t>
            </a:r>
          </a:p>
        </p:txBody>
      </p:sp>
      <p:sp>
        <p:nvSpPr>
          <p:cNvPr id="3" name="Content Placeholder 2"/>
          <p:cNvSpPr>
            <a:spLocks noGrp="1"/>
          </p:cNvSpPr>
          <p:nvPr>
            <p:ph idx="1"/>
          </p:nvPr>
        </p:nvSpPr>
        <p:spPr>
          <a:xfrm>
            <a:off x="685801" y="2209799"/>
            <a:ext cx="4475380" cy="4351089"/>
          </a:xfrm>
        </p:spPr>
        <p:txBody>
          <a:bodyPr>
            <a:normAutofit/>
          </a:bodyPr>
          <a:lstStyle/>
          <a:p>
            <a:r>
              <a:rPr lang="en-US" sz="2800" dirty="0"/>
              <a:t>Both inherited alleles together form an </a:t>
            </a:r>
            <a:r>
              <a:rPr lang="en-US" sz="2800" dirty="0" smtClean="0"/>
              <a:t>organism’s genotype</a:t>
            </a:r>
          </a:p>
          <a:p>
            <a:r>
              <a:rPr lang="en-US" sz="2800" dirty="0" smtClean="0"/>
              <a:t>Each genotype is represented by two letters can be both capital or small or one capital and the other is small</a:t>
            </a:r>
            <a:endParaRPr lang="en-US" sz="2800" dirty="0"/>
          </a:p>
        </p:txBody>
      </p:sp>
    </p:spTree>
    <p:extLst>
      <p:ext uri="{BB962C8B-B14F-4D97-AF65-F5344CB8AC3E}">
        <p14:creationId xmlns:p14="http://schemas.microsoft.com/office/powerpoint/2010/main" val="1195088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Phenotypes and Genotypes </a:t>
            </a:r>
          </a:p>
        </p:txBody>
      </p:sp>
      <p:pic>
        <p:nvPicPr>
          <p:cNvPr id="4" name="Picture 3"/>
          <p:cNvPicPr>
            <a:picLocks noChangeAspect="1"/>
          </p:cNvPicPr>
          <p:nvPr/>
        </p:nvPicPr>
        <p:blipFill>
          <a:blip r:embed="rId2"/>
          <a:stretch>
            <a:fillRect/>
          </a:stretch>
        </p:blipFill>
        <p:spPr>
          <a:xfrm>
            <a:off x="830101" y="1409699"/>
            <a:ext cx="7353300" cy="5338697"/>
          </a:xfrm>
          <a:prstGeom prst="rect">
            <a:avLst/>
          </a:prstGeom>
        </p:spPr>
      </p:pic>
    </p:spTree>
    <p:extLst>
      <p:ext uri="{BB962C8B-B14F-4D97-AF65-F5344CB8AC3E}">
        <p14:creationId xmlns:p14="http://schemas.microsoft.com/office/powerpoint/2010/main" val="2439165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Punnette</a:t>
            </a:r>
            <a:r>
              <a:rPr lang="en-US" dirty="0" smtClean="0"/>
              <a:t> Square</a:t>
            </a:r>
            <a:endParaRPr lang="en-US" dirty="0"/>
          </a:p>
        </p:txBody>
      </p:sp>
      <p:pic>
        <p:nvPicPr>
          <p:cNvPr id="4" name="Picture 3"/>
          <p:cNvPicPr>
            <a:picLocks noChangeAspect="1"/>
          </p:cNvPicPr>
          <p:nvPr/>
        </p:nvPicPr>
        <p:blipFill>
          <a:blip r:embed="rId2"/>
          <a:stretch>
            <a:fillRect/>
          </a:stretch>
        </p:blipFill>
        <p:spPr>
          <a:xfrm>
            <a:off x="0" y="1854802"/>
            <a:ext cx="3872971" cy="4528173"/>
          </a:xfrm>
          <a:prstGeom prst="rect">
            <a:avLst/>
          </a:prstGeom>
        </p:spPr>
      </p:pic>
      <p:pic>
        <p:nvPicPr>
          <p:cNvPr id="5" name="Picture 4"/>
          <p:cNvPicPr>
            <a:picLocks noChangeAspect="1"/>
          </p:cNvPicPr>
          <p:nvPr/>
        </p:nvPicPr>
        <p:blipFill>
          <a:blip r:embed="rId3"/>
          <a:stretch>
            <a:fillRect/>
          </a:stretch>
        </p:blipFill>
        <p:spPr>
          <a:xfrm>
            <a:off x="3988923" y="2002455"/>
            <a:ext cx="5155077" cy="4238974"/>
          </a:xfrm>
          <a:prstGeom prst="rect">
            <a:avLst/>
          </a:prstGeom>
        </p:spPr>
      </p:pic>
    </p:spTree>
    <p:extLst>
      <p:ext uri="{BB962C8B-B14F-4D97-AF65-F5344CB8AC3E}">
        <p14:creationId xmlns:p14="http://schemas.microsoft.com/office/powerpoint/2010/main" val="4247387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the Chances?</a:t>
            </a:r>
          </a:p>
        </p:txBody>
      </p:sp>
      <p:sp>
        <p:nvSpPr>
          <p:cNvPr id="3" name="Content Placeholder 2"/>
          <p:cNvSpPr>
            <a:spLocks noGrp="1"/>
          </p:cNvSpPr>
          <p:nvPr>
            <p:ph idx="1"/>
          </p:nvPr>
        </p:nvSpPr>
        <p:spPr/>
        <p:txBody>
          <a:bodyPr/>
          <a:lstStyle/>
          <a:p>
            <a:r>
              <a:rPr lang="en-US" dirty="0"/>
              <a:t>Each parent has two alleles for each gene. When these alleles are different, as in </a:t>
            </a:r>
            <a:r>
              <a:rPr lang="en-US" dirty="0" err="1"/>
              <a:t>Pp</a:t>
            </a:r>
            <a:r>
              <a:rPr lang="en-US" dirty="0"/>
              <a:t>, offspring are equally likely to receive either allele. Think of a coin toss. There is a 50% chance you’ll get heads and a 50% chance you’ll get tails. The chance of receiving one allele or another is as random as a coin toss</a:t>
            </a:r>
            <a:r>
              <a:rPr lang="en-US" dirty="0" smtClean="0"/>
              <a:t>.</a:t>
            </a:r>
          </a:p>
          <a:p>
            <a:r>
              <a:rPr lang="en-US" dirty="0"/>
              <a:t>Probability is most often written as a fraction or percentage. If you toss a coin, the probability of tossing tails is 1/2—you will get tails half the time.</a:t>
            </a:r>
          </a:p>
        </p:txBody>
      </p:sp>
    </p:spTree>
    <p:extLst>
      <p:ext uri="{BB962C8B-B14F-4D97-AF65-F5344CB8AC3E}">
        <p14:creationId xmlns:p14="http://schemas.microsoft.com/office/powerpoint/2010/main" val="2252889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the Chances?</a:t>
            </a:r>
          </a:p>
        </p:txBody>
      </p:sp>
      <p:sp>
        <p:nvSpPr>
          <p:cNvPr id="3" name="Content Placeholder 2"/>
          <p:cNvSpPr>
            <a:spLocks noGrp="1"/>
          </p:cNvSpPr>
          <p:nvPr>
            <p:ph idx="1"/>
          </p:nvPr>
        </p:nvSpPr>
        <p:spPr>
          <a:xfrm>
            <a:off x="685800" y="2209800"/>
            <a:ext cx="7770813" cy="4106886"/>
          </a:xfrm>
        </p:spPr>
        <p:txBody>
          <a:bodyPr>
            <a:normAutofit/>
          </a:bodyPr>
          <a:lstStyle/>
          <a:p>
            <a:r>
              <a:rPr lang="en-US" dirty="0" smtClean="0"/>
              <a:t>What is the probability of having a white flower from a cross between two purple flowers with the following genotypes </a:t>
            </a:r>
            <a:r>
              <a:rPr lang="en-US" dirty="0" err="1" smtClean="0"/>
              <a:t>Pp</a:t>
            </a:r>
            <a:r>
              <a:rPr lang="en-US" dirty="0" smtClean="0"/>
              <a:t> x </a:t>
            </a:r>
            <a:r>
              <a:rPr lang="en-US" dirty="0" err="1" smtClean="0"/>
              <a:t>Pp</a:t>
            </a:r>
            <a:r>
              <a:rPr lang="en-US" dirty="0" smtClean="0"/>
              <a:t>?</a:t>
            </a:r>
          </a:p>
          <a:p>
            <a:r>
              <a:rPr lang="en-US" dirty="0" smtClean="0"/>
              <a:t>Phenotype is white then genotype is_______</a:t>
            </a:r>
          </a:p>
          <a:p>
            <a:r>
              <a:rPr lang="en-US" dirty="0" smtClean="0"/>
              <a:t>what is the probability </a:t>
            </a:r>
            <a:r>
              <a:rPr lang="en-US" dirty="0"/>
              <a:t>of receiving either allele from either </a:t>
            </a:r>
            <a:r>
              <a:rPr lang="en-US" dirty="0" smtClean="0"/>
              <a:t>parent?</a:t>
            </a:r>
          </a:p>
          <a:p>
            <a:r>
              <a:rPr lang="en-US" dirty="0"/>
              <a:t>So, the </a:t>
            </a:r>
            <a:r>
              <a:rPr lang="en-US" dirty="0" smtClean="0"/>
              <a:t>probability </a:t>
            </a:r>
            <a:r>
              <a:rPr lang="en-US" dirty="0"/>
              <a:t>of inheriting two p alleles is 1/2  1/2, which equals 1/4, or 25%.</a:t>
            </a:r>
            <a:endParaRPr lang="en-US" dirty="0" smtClean="0"/>
          </a:p>
        </p:txBody>
      </p:sp>
    </p:spTree>
    <p:extLst>
      <p:ext uri="{BB962C8B-B14F-4D97-AF65-F5344CB8AC3E}">
        <p14:creationId xmlns:p14="http://schemas.microsoft.com/office/powerpoint/2010/main" val="3558167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work</a:t>
            </a:r>
            <a:endParaRPr lang="en-US" dirty="0"/>
          </a:p>
        </p:txBody>
      </p:sp>
      <p:sp>
        <p:nvSpPr>
          <p:cNvPr id="3" name="Content Placeholder 2"/>
          <p:cNvSpPr>
            <a:spLocks noGrp="1"/>
          </p:cNvSpPr>
          <p:nvPr>
            <p:ph idx="1"/>
          </p:nvPr>
        </p:nvSpPr>
        <p:spPr>
          <a:xfrm>
            <a:off x="464466" y="1265552"/>
            <a:ext cx="8392576" cy="5441857"/>
          </a:xfrm>
        </p:spPr>
        <p:txBody>
          <a:bodyPr>
            <a:normAutofit lnSpcReduction="10000"/>
          </a:bodyPr>
          <a:lstStyle/>
          <a:p>
            <a:r>
              <a:rPr lang="en-US" dirty="0" smtClean="0">
                <a:solidFill>
                  <a:srgbClr val="FF0000"/>
                </a:solidFill>
              </a:rPr>
              <a:t>Mendel was crossing two purebred plants, one with red flower and the other with white flower. All the flowers in the F1 were red.</a:t>
            </a:r>
          </a:p>
          <a:p>
            <a:pPr marL="0" indent="0">
              <a:buNone/>
            </a:pPr>
            <a:r>
              <a:rPr lang="en-US" dirty="0" smtClean="0">
                <a:solidFill>
                  <a:srgbClr val="FF0000"/>
                </a:solidFill>
              </a:rPr>
              <a:t>1- determine what is the dominant and which is the recessive trait?</a:t>
            </a:r>
          </a:p>
          <a:p>
            <a:pPr marL="0" indent="0">
              <a:buNone/>
            </a:pPr>
            <a:r>
              <a:rPr lang="en-US" dirty="0" smtClean="0">
                <a:solidFill>
                  <a:srgbClr val="FF0000"/>
                </a:solidFill>
              </a:rPr>
              <a:t>2- represent by letters the dominant and the recessive trait.</a:t>
            </a:r>
          </a:p>
          <a:p>
            <a:pPr marL="0" indent="0">
              <a:buNone/>
            </a:pPr>
            <a:r>
              <a:rPr lang="en-US" dirty="0" smtClean="0">
                <a:solidFill>
                  <a:srgbClr val="FF0000"/>
                </a:solidFill>
              </a:rPr>
              <a:t>3- what is the phenotype and the genotypes of the parent plants?</a:t>
            </a:r>
          </a:p>
          <a:p>
            <a:pPr marL="0" indent="0">
              <a:buNone/>
            </a:pPr>
            <a:r>
              <a:rPr lang="en-US" dirty="0" smtClean="0">
                <a:solidFill>
                  <a:srgbClr val="FF0000"/>
                </a:solidFill>
              </a:rPr>
              <a:t>4- draw a </a:t>
            </a:r>
            <a:r>
              <a:rPr lang="en-US" dirty="0" err="1" smtClean="0">
                <a:solidFill>
                  <a:srgbClr val="FF0000"/>
                </a:solidFill>
              </a:rPr>
              <a:t>punnette</a:t>
            </a:r>
            <a:r>
              <a:rPr lang="en-US" dirty="0" smtClean="0">
                <a:solidFill>
                  <a:srgbClr val="FF0000"/>
                </a:solidFill>
              </a:rPr>
              <a:t> square that represents the above cross.</a:t>
            </a:r>
          </a:p>
          <a:p>
            <a:pPr marL="0" indent="0">
              <a:buNone/>
            </a:pPr>
            <a:r>
              <a:rPr lang="en-US" dirty="0" smtClean="0">
                <a:solidFill>
                  <a:srgbClr val="FF0000"/>
                </a:solidFill>
              </a:rPr>
              <a:t>5- write the phenotype, genotype and percentage of the </a:t>
            </a:r>
            <a:r>
              <a:rPr lang="en-US" dirty="0" smtClean="0">
                <a:solidFill>
                  <a:srgbClr val="FF0000"/>
                </a:solidFill>
              </a:rPr>
              <a:t>offspring, specify which are homozygous and which are heterozygous?</a:t>
            </a:r>
            <a:endParaRPr lang="en-US" dirty="0" smtClean="0">
              <a:solidFill>
                <a:srgbClr val="FF0000"/>
              </a:solidFill>
            </a:endParaRPr>
          </a:p>
          <a:p>
            <a:pPr marL="0" indent="0">
              <a:buNone/>
            </a:pPr>
            <a:endParaRPr lang="en-US" dirty="0">
              <a:solidFill>
                <a:srgbClr val="FF0000"/>
              </a:solidFill>
            </a:endParaRPr>
          </a:p>
        </p:txBody>
      </p:sp>
    </p:spTree>
    <p:extLst>
      <p:ext uri="{BB962C8B-B14F-4D97-AF65-F5344CB8AC3E}">
        <p14:creationId xmlns:p14="http://schemas.microsoft.com/office/powerpoint/2010/main" val="2686555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F1 x F1</a:t>
            </a:r>
            <a:endParaRPr lang="en-US" dirty="0"/>
          </a:p>
        </p:txBody>
      </p:sp>
      <p:pic>
        <p:nvPicPr>
          <p:cNvPr id="4" name="Picture 3"/>
          <p:cNvPicPr>
            <a:picLocks noChangeAspect="1"/>
          </p:cNvPicPr>
          <p:nvPr/>
        </p:nvPicPr>
        <p:blipFill>
          <a:blip r:embed="rId2"/>
          <a:stretch>
            <a:fillRect/>
          </a:stretch>
        </p:blipFill>
        <p:spPr>
          <a:xfrm>
            <a:off x="2018884" y="1663699"/>
            <a:ext cx="5437964" cy="5156663"/>
          </a:xfrm>
          <a:prstGeom prst="rect">
            <a:avLst/>
          </a:prstGeom>
        </p:spPr>
      </p:pic>
    </p:spTree>
    <p:extLst>
      <p:ext uri="{BB962C8B-B14F-4D97-AF65-F5344CB8AC3E}">
        <p14:creationId xmlns:p14="http://schemas.microsoft.com/office/powerpoint/2010/main" val="1402854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Incomplete Dominance</a:t>
            </a:r>
            <a:endParaRPr lang="en-US" dirty="0"/>
          </a:p>
        </p:txBody>
      </p:sp>
      <p:pic>
        <p:nvPicPr>
          <p:cNvPr id="4" name="Picture 3"/>
          <p:cNvPicPr>
            <a:picLocks noChangeAspect="1"/>
          </p:cNvPicPr>
          <p:nvPr/>
        </p:nvPicPr>
        <p:blipFill>
          <a:blip r:embed="rId2"/>
          <a:stretch>
            <a:fillRect/>
          </a:stretch>
        </p:blipFill>
        <p:spPr>
          <a:xfrm>
            <a:off x="368300" y="1270000"/>
            <a:ext cx="8407400" cy="4318000"/>
          </a:xfrm>
          <a:prstGeom prst="rect">
            <a:avLst/>
          </a:prstGeom>
        </p:spPr>
      </p:pic>
    </p:spTree>
    <p:extLst>
      <p:ext uri="{BB962C8B-B14F-4D97-AF65-F5344CB8AC3E}">
        <p14:creationId xmlns:p14="http://schemas.microsoft.com/office/powerpoint/2010/main" val="528103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7236"/>
            <a:ext cx="7770813" cy="828171"/>
          </a:xfrm>
        </p:spPr>
        <p:txBody>
          <a:bodyPr/>
          <a:lstStyle/>
          <a:p>
            <a:r>
              <a:rPr lang="en-US" dirty="0"/>
              <a:t>Incomplete Dominance</a:t>
            </a:r>
          </a:p>
        </p:txBody>
      </p:sp>
      <p:sp>
        <p:nvSpPr>
          <p:cNvPr id="3" name="Content Placeholder 2"/>
          <p:cNvSpPr>
            <a:spLocks noGrp="1"/>
          </p:cNvSpPr>
          <p:nvPr>
            <p:ph idx="1"/>
          </p:nvPr>
        </p:nvSpPr>
        <p:spPr>
          <a:xfrm>
            <a:off x="0" y="5823986"/>
            <a:ext cx="9144000" cy="915983"/>
          </a:xfrm>
        </p:spPr>
        <p:txBody>
          <a:bodyPr>
            <a:normAutofit/>
          </a:bodyPr>
          <a:lstStyle/>
          <a:p>
            <a:r>
              <a:rPr lang="en-US" dirty="0"/>
              <a:t>These traits do not blend together, but each allele has its own degree of influence. This is known as incomplete dominance.</a:t>
            </a:r>
          </a:p>
        </p:txBody>
      </p:sp>
      <p:pic>
        <p:nvPicPr>
          <p:cNvPr id="4" name="Picture 3"/>
          <p:cNvPicPr>
            <a:picLocks noChangeAspect="1"/>
          </p:cNvPicPr>
          <p:nvPr/>
        </p:nvPicPr>
        <p:blipFill>
          <a:blip r:embed="rId2"/>
          <a:stretch>
            <a:fillRect/>
          </a:stretch>
        </p:blipFill>
        <p:spPr>
          <a:xfrm>
            <a:off x="485519" y="998545"/>
            <a:ext cx="8215313" cy="4825441"/>
          </a:xfrm>
          <a:prstGeom prst="rect">
            <a:avLst/>
          </a:prstGeom>
        </p:spPr>
      </p:pic>
    </p:spTree>
    <p:extLst>
      <p:ext uri="{BB962C8B-B14F-4D97-AF65-F5344CB8AC3E}">
        <p14:creationId xmlns:p14="http://schemas.microsoft.com/office/powerpoint/2010/main" val="12846052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Many</a:t>
            </a:r>
            <a:r>
              <a:rPr lang="fr-FR" dirty="0"/>
              <a:t> </a:t>
            </a:r>
            <a:r>
              <a:rPr lang="fr-FR" dirty="0" err="1"/>
              <a:t>Genes</a:t>
            </a:r>
            <a:r>
              <a:rPr lang="fr-FR" dirty="0"/>
              <a:t>, One Trait</a:t>
            </a:r>
            <a:endParaRPr lang="en-US" dirty="0"/>
          </a:p>
        </p:txBody>
      </p:sp>
      <p:sp>
        <p:nvSpPr>
          <p:cNvPr id="3" name="Content Placeholder 2"/>
          <p:cNvSpPr>
            <a:spLocks noGrp="1"/>
          </p:cNvSpPr>
          <p:nvPr>
            <p:ph idx="1"/>
          </p:nvPr>
        </p:nvSpPr>
        <p:spPr>
          <a:xfrm>
            <a:off x="0" y="2209800"/>
            <a:ext cx="4556786" cy="4399928"/>
          </a:xfrm>
        </p:spPr>
        <p:txBody>
          <a:bodyPr/>
          <a:lstStyle/>
          <a:p>
            <a:r>
              <a:rPr lang="en-US" dirty="0"/>
              <a:t>Some traits, such as the color of your skin, hair, and eyes, are the result of several genes acting together. Therefore, it’s difficult to tell if some traits are the result of a dominant or a recessive gene. Different combinations of alleles result in different eye-color shade</a:t>
            </a:r>
          </a:p>
        </p:txBody>
      </p:sp>
      <p:pic>
        <p:nvPicPr>
          <p:cNvPr id="4" name="Picture 3"/>
          <p:cNvPicPr>
            <a:picLocks noChangeAspect="1"/>
          </p:cNvPicPr>
          <p:nvPr/>
        </p:nvPicPr>
        <p:blipFill>
          <a:blip r:embed="rId2"/>
          <a:stretch>
            <a:fillRect/>
          </a:stretch>
        </p:blipFill>
        <p:spPr>
          <a:xfrm>
            <a:off x="4556786" y="2209800"/>
            <a:ext cx="4321853" cy="3781284"/>
          </a:xfrm>
          <a:prstGeom prst="rect">
            <a:avLst/>
          </a:prstGeom>
        </p:spPr>
      </p:pic>
    </p:spTree>
    <p:extLst>
      <p:ext uri="{BB962C8B-B14F-4D97-AF65-F5344CB8AC3E}">
        <p14:creationId xmlns:p14="http://schemas.microsoft.com/office/powerpoint/2010/main" val="1058946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236"/>
            <a:ext cx="3289314" cy="1371600"/>
          </a:xfrm>
        </p:spPr>
        <p:txBody>
          <a:bodyPr/>
          <a:lstStyle/>
          <a:p>
            <a:r>
              <a:rPr lang="en-US" dirty="0" smtClean="0"/>
              <a:t>Warm up</a:t>
            </a:r>
            <a:endParaRPr lang="en-US" dirty="0"/>
          </a:p>
        </p:txBody>
      </p:sp>
      <p:sp>
        <p:nvSpPr>
          <p:cNvPr id="3" name="Content Placeholder 2"/>
          <p:cNvSpPr>
            <a:spLocks noGrp="1"/>
          </p:cNvSpPr>
          <p:nvPr>
            <p:ph idx="1"/>
          </p:nvPr>
        </p:nvSpPr>
        <p:spPr>
          <a:xfrm>
            <a:off x="0" y="2209799"/>
            <a:ext cx="3529771" cy="4223441"/>
          </a:xfrm>
        </p:spPr>
        <p:txBody>
          <a:bodyPr>
            <a:normAutofit fontScale="92500"/>
          </a:bodyPr>
          <a:lstStyle/>
          <a:p>
            <a:r>
              <a:rPr lang="en-US" sz="3200" dirty="0" smtClean="0"/>
              <a:t>what characteristic and trait is shown in this experiment?</a:t>
            </a:r>
          </a:p>
          <a:p>
            <a:r>
              <a:rPr lang="en-US" sz="3200" dirty="0" smtClean="0"/>
              <a:t>Which one is a dominant and which is the recessive trait?</a:t>
            </a:r>
            <a:endParaRPr lang="en-US" sz="3200" dirty="0"/>
          </a:p>
        </p:txBody>
      </p:sp>
      <p:pic>
        <p:nvPicPr>
          <p:cNvPr id="4" name="Picture 3"/>
          <p:cNvPicPr>
            <a:picLocks noChangeAspect="1"/>
          </p:cNvPicPr>
          <p:nvPr/>
        </p:nvPicPr>
        <p:blipFill>
          <a:blip r:embed="rId2"/>
          <a:stretch>
            <a:fillRect/>
          </a:stretch>
        </p:blipFill>
        <p:spPr>
          <a:xfrm>
            <a:off x="3671831" y="67236"/>
            <a:ext cx="5472169" cy="6790764"/>
          </a:xfrm>
          <a:prstGeom prst="rect">
            <a:avLst/>
          </a:prstGeom>
        </p:spPr>
      </p:pic>
    </p:spTree>
    <p:extLst>
      <p:ext uri="{BB962C8B-B14F-4D97-AF65-F5344CB8AC3E}">
        <p14:creationId xmlns:p14="http://schemas.microsoft.com/office/powerpoint/2010/main" val="3268287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 up</a:t>
            </a:r>
            <a:endParaRPr lang="en-US" dirty="0"/>
          </a:p>
        </p:txBody>
      </p:sp>
      <p:sp>
        <p:nvSpPr>
          <p:cNvPr id="3" name="Content Placeholder 2"/>
          <p:cNvSpPr>
            <a:spLocks noGrp="1"/>
          </p:cNvSpPr>
          <p:nvPr>
            <p:ph idx="1"/>
          </p:nvPr>
        </p:nvSpPr>
        <p:spPr/>
        <p:txBody>
          <a:bodyPr/>
          <a:lstStyle/>
          <a:p>
            <a:r>
              <a:rPr lang="en-US" dirty="0" smtClean="0"/>
              <a:t>What is a gene? What is an allele?</a:t>
            </a:r>
          </a:p>
          <a:p>
            <a:r>
              <a:rPr lang="en-US" dirty="0" smtClean="0"/>
              <a:t>Distinguish between a phenotype and a genotype.</a:t>
            </a:r>
          </a:p>
          <a:p>
            <a:r>
              <a:rPr lang="en-US" dirty="0" smtClean="0"/>
              <a:t>What is a </a:t>
            </a:r>
            <a:r>
              <a:rPr lang="en-US" dirty="0" err="1" smtClean="0"/>
              <a:t>punnette</a:t>
            </a:r>
            <a:r>
              <a:rPr lang="en-US" dirty="0" smtClean="0"/>
              <a:t> square?</a:t>
            </a:r>
          </a:p>
          <a:p>
            <a:r>
              <a:rPr lang="en-US" dirty="0" smtClean="0"/>
              <a:t>Probability of offspring.</a:t>
            </a:r>
          </a:p>
          <a:p>
            <a:r>
              <a:rPr lang="en-US" dirty="0" smtClean="0"/>
              <a:t>Incomplete dominance.</a:t>
            </a:r>
          </a:p>
          <a:p>
            <a:endParaRPr lang="en-US" dirty="0" smtClean="0"/>
          </a:p>
          <a:p>
            <a:endParaRPr lang="en-US" dirty="0"/>
          </a:p>
        </p:txBody>
      </p:sp>
    </p:spTree>
    <p:extLst>
      <p:ext uri="{BB962C8B-B14F-4D97-AF65-F5344CB8AC3E}">
        <p14:creationId xmlns:p14="http://schemas.microsoft.com/office/powerpoint/2010/main" val="2057405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 work</a:t>
            </a:r>
            <a:endParaRPr lang="en-US" dirty="0"/>
          </a:p>
        </p:txBody>
      </p:sp>
      <p:sp>
        <p:nvSpPr>
          <p:cNvPr id="3" name="Content Placeholder 2"/>
          <p:cNvSpPr>
            <a:spLocks noGrp="1"/>
          </p:cNvSpPr>
          <p:nvPr>
            <p:ph idx="1"/>
          </p:nvPr>
        </p:nvSpPr>
        <p:spPr/>
        <p:txBody>
          <a:bodyPr>
            <a:normAutofit/>
          </a:bodyPr>
          <a:lstStyle/>
          <a:p>
            <a:r>
              <a:rPr lang="en-US" sz="4800" dirty="0" smtClean="0">
                <a:solidFill>
                  <a:srgbClr val="FF0000"/>
                </a:solidFill>
              </a:rPr>
              <a:t>Section review</a:t>
            </a:r>
          </a:p>
          <a:p>
            <a:r>
              <a:rPr lang="en-US" sz="4800" dirty="0" smtClean="0">
                <a:solidFill>
                  <a:srgbClr val="FF0000"/>
                </a:solidFill>
              </a:rPr>
              <a:t>Pop Quiz</a:t>
            </a:r>
            <a:endParaRPr lang="en-US" sz="4800" dirty="0">
              <a:solidFill>
                <a:srgbClr val="FF0000"/>
              </a:solidFill>
            </a:endParaRPr>
          </a:p>
        </p:txBody>
      </p:sp>
    </p:spTree>
    <p:extLst>
      <p:ext uri="{BB962C8B-B14F-4D97-AF65-F5344CB8AC3E}">
        <p14:creationId xmlns:p14="http://schemas.microsoft.com/office/powerpoint/2010/main" val="3911315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smtClean="0"/>
              <a:t>Explain how genes and alleles are related to genotype and phenotype.</a:t>
            </a:r>
          </a:p>
          <a:p>
            <a:r>
              <a:rPr lang="en-US" dirty="0" smtClean="0"/>
              <a:t>Use the information in a </a:t>
            </a:r>
            <a:r>
              <a:rPr lang="en-US" dirty="0" err="1" smtClean="0"/>
              <a:t>Punnett</a:t>
            </a:r>
            <a:r>
              <a:rPr lang="en-US" dirty="0" smtClean="0"/>
              <a:t> square.</a:t>
            </a:r>
          </a:p>
          <a:p>
            <a:r>
              <a:rPr lang="en-US" dirty="0" smtClean="0"/>
              <a:t>Explain how probability can be used to predict possible genotypes in offspring.</a:t>
            </a:r>
          </a:p>
          <a:p>
            <a:r>
              <a:rPr lang="en-US" dirty="0" smtClean="0"/>
              <a:t>Describe the exceptions to Mendel’s observations.</a:t>
            </a:r>
            <a:endParaRPr lang="en-US" dirty="0"/>
          </a:p>
        </p:txBody>
      </p:sp>
    </p:spTree>
    <p:extLst>
      <p:ext uri="{BB962C8B-B14F-4D97-AF65-F5344CB8AC3E}">
        <p14:creationId xmlns:p14="http://schemas.microsoft.com/office/powerpoint/2010/main" val="818724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t>
            </a:r>
            <a:endParaRPr lang="en-US" dirty="0"/>
          </a:p>
        </p:txBody>
      </p:sp>
      <p:sp>
        <p:nvSpPr>
          <p:cNvPr id="3" name="Content Placeholder 2"/>
          <p:cNvSpPr>
            <a:spLocks noGrp="1"/>
          </p:cNvSpPr>
          <p:nvPr>
            <p:ph idx="1"/>
          </p:nvPr>
        </p:nvSpPr>
        <p:spPr/>
        <p:txBody>
          <a:bodyPr/>
          <a:lstStyle/>
          <a:p>
            <a:r>
              <a:rPr lang="en-US" dirty="0" smtClean="0"/>
              <a:t>Flip the coin.</a:t>
            </a:r>
          </a:p>
          <a:p>
            <a:r>
              <a:rPr lang="en-US" dirty="0" smtClean="0"/>
              <a:t>If you flip a coin, what are the chances that it will land on head? Tails?</a:t>
            </a:r>
          </a:p>
          <a:p>
            <a:r>
              <a:rPr lang="en-US" dirty="0" smtClean="0"/>
              <a:t>Suppose you flip the coin once, get heads, and then flip it again. What are the chances that you will get heads again? Explain.</a:t>
            </a:r>
            <a:endParaRPr lang="en-US" dirty="0"/>
          </a:p>
        </p:txBody>
      </p:sp>
    </p:spTree>
    <p:extLst>
      <p:ext uri="{BB962C8B-B14F-4D97-AF65-F5344CB8AC3E}">
        <p14:creationId xmlns:p14="http://schemas.microsoft.com/office/powerpoint/2010/main" val="3350449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Great Idea</a:t>
            </a:r>
            <a:endParaRPr lang="en-US" dirty="0"/>
          </a:p>
        </p:txBody>
      </p:sp>
      <p:sp>
        <p:nvSpPr>
          <p:cNvPr id="3" name="Content Placeholder 2"/>
          <p:cNvSpPr>
            <a:spLocks noGrp="1"/>
          </p:cNvSpPr>
          <p:nvPr>
            <p:ph idx="1"/>
          </p:nvPr>
        </p:nvSpPr>
        <p:spPr/>
        <p:txBody>
          <a:bodyPr/>
          <a:lstStyle/>
          <a:p>
            <a:r>
              <a:rPr lang="en-US" dirty="0"/>
              <a:t>Mendel knew from his experiments with pea plants that there must be two sets of instructions for </a:t>
            </a:r>
            <a:r>
              <a:rPr lang="en-US" dirty="0" smtClean="0"/>
              <a:t>each </a:t>
            </a:r>
            <a:r>
              <a:rPr lang="en-US" dirty="0"/>
              <a:t>characteristic</a:t>
            </a:r>
            <a:r>
              <a:rPr lang="en-US" dirty="0" smtClean="0"/>
              <a:t>.</a:t>
            </a:r>
          </a:p>
          <a:p>
            <a:r>
              <a:rPr lang="en-US" dirty="0"/>
              <a:t>The first-generation plants carried the instructions for both the dominant trait and the recessive trait</a:t>
            </a:r>
            <a:r>
              <a:rPr lang="en-US" dirty="0" smtClean="0"/>
              <a:t>.</a:t>
            </a:r>
          </a:p>
          <a:p>
            <a:r>
              <a:rPr lang="en-US" dirty="0"/>
              <a:t>Scientists now call these instructions for an inherited trait genes.</a:t>
            </a:r>
          </a:p>
        </p:txBody>
      </p:sp>
    </p:spTree>
    <p:extLst>
      <p:ext uri="{BB962C8B-B14F-4D97-AF65-F5344CB8AC3E}">
        <p14:creationId xmlns:p14="http://schemas.microsoft.com/office/powerpoint/2010/main" val="3691480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6705" y="386427"/>
            <a:ext cx="7770813" cy="1143904"/>
          </a:xfrm>
        </p:spPr>
        <p:txBody>
          <a:bodyPr/>
          <a:lstStyle/>
          <a:p>
            <a:r>
              <a:rPr lang="en-US" dirty="0"/>
              <a:t>Each parent gives one set of genes to the offspring. </a:t>
            </a:r>
          </a:p>
        </p:txBody>
      </p:sp>
      <p:pic>
        <p:nvPicPr>
          <p:cNvPr id="5" name="Picture 4"/>
          <p:cNvPicPr>
            <a:picLocks noChangeAspect="1"/>
          </p:cNvPicPr>
          <p:nvPr/>
        </p:nvPicPr>
        <p:blipFill>
          <a:blip r:embed="rId2"/>
          <a:stretch>
            <a:fillRect/>
          </a:stretch>
        </p:blipFill>
        <p:spPr>
          <a:xfrm>
            <a:off x="905648" y="915315"/>
            <a:ext cx="6952127" cy="5942685"/>
          </a:xfrm>
          <a:prstGeom prst="rect">
            <a:avLst/>
          </a:prstGeom>
        </p:spPr>
      </p:pic>
    </p:spTree>
    <p:extLst>
      <p:ext uri="{BB962C8B-B14F-4D97-AF65-F5344CB8AC3E}">
        <p14:creationId xmlns:p14="http://schemas.microsoft.com/office/powerpoint/2010/main" val="334473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53136"/>
            <a:ext cx="7770813" cy="1664868"/>
          </a:xfrm>
        </p:spPr>
        <p:txBody>
          <a:bodyPr/>
          <a:lstStyle/>
          <a:p>
            <a:r>
              <a:rPr lang="en-US" dirty="0"/>
              <a:t>The offspring then has two forms of the same gene for every characteristic—one from each parent. The different forms (often dominant and recessive) of a gene are known as alleles</a:t>
            </a:r>
          </a:p>
        </p:txBody>
      </p:sp>
      <p:pic>
        <p:nvPicPr>
          <p:cNvPr id="4" name="Picture 3"/>
          <p:cNvPicPr>
            <a:picLocks noChangeAspect="1"/>
          </p:cNvPicPr>
          <p:nvPr/>
        </p:nvPicPr>
        <p:blipFill rotWithShape="1">
          <a:blip r:embed="rId2"/>
          <a:srcRect b="2919"/>
          <a:stretch/>
        </p:blipFill>
        <p:spPr>
          <a:xfrm>
            <a:off x="131517" y="1650999"/>
            <a:ext cx="6821875" cy="4991288"/>
          </a:xfrm>
          <a:prstGeom prst="rect">
            <a:avLst/>
          </a:prstGeom>
        </p:spPr>
      </p:pic>
      <p:sp>
        <p:nvSpPr>
          <p:cNvPr id="5" name="TextBox 4"/>
          <p:cNvSpPr txBox="1"/>
          <p:nvPr/>
        </p:nvSpPr>
        <p:spPr>
          <a:xfrm>
            <a:off x="7112000" y="1650999"/>
            <a:ext cx="1710266" cy="2585323"/>
          </a:xfrm>
          <a:prstGeom prst="rect">
            <a:avLst/>
          </a:prstGeom>
          <a:noFill/>
        </p:spPr>
        <p:txBody>
          <a:bodyPr wrap="square" rtlCol="0">
            <a:spAutoFit/>
          </a:bodyPr>
          <a:lstStyle/>
          <a:p>
            <a:r>
              <a:rPr lang="en-US" dirty="0"/>
              <a:t>Dominant alleles are shown with a capital letter. Recessive alleles are shown with a lowercase letter.</a:t>
            </a:r>
          </a:p>
        </p:txBody>
      </p:sp>
    </p:spTree>
    <p:extLst>
      <p:ext uri="{BB962C8B-B14F-4D97-AF65-F5344CB8AC3E}">
        <p14:creationId xmlns:p14="http://schemas.microsoft.com/office/powerpoint/2010/main" val="3478438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Mendel and his peas</a:t>
            </a:r>
            <a:endParaRPr lang="en-US" dirty="0"/>
          </a:p>
        </p:txBody>
      </p:sp>
      <p:pic>
        <p:nvPicPr>
          <p:cNvPr id="4" name="Gregor Mendel research and principles - YouTube.m4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58975" y="2209800"/>
            <a:ext cx="5224463" cy="3657600"/>
          </a:xfrm>
        </p:spPr>
      </p:pic>
    </p:spTree>
    <p:extLst>
      <p:ext uri="{BB962C8B-B14F-4D97-AF65-F5344CB8AC3E}">
        <p14:creationId xmlns:p14="http://schemas.microsoft.com/office/powerpoint/2010/main" val="309336888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Phenotypes and Genotypes </a:t>
            </a:r>
            <a:endParaRPr lang="en-US" dirty="0"/>
          </a:p>
        </p:txBody>
      </p:sp>
      <p:sp>
        <p:nvSpPr>
          <p:cNvPr id="3" name="Content Placeholder 2"/>
          <p:cNvSpPr>
            <a:spLocks noGrp="1"/>
          </p:cNvSpPr>
          <p:nvPr>
            <p:ph idx="1"/>
          </p:nvPr>
        </p:nvSpPr>
        <p:spPr>
          <a:xfrm>
            <a:off x="685800" y="2209800"/>
            <a:ext cx="7770813" cy="1583468"/>
          </a:xfrm>
        </p:spPr>
        <p:txBody>
          <a:bodyPr/>
          <a:lstStyle/>
          <a:p>
            <a:r>
              <a:rPr lang="en-US" dirty="0"/>
              <a:t>An organism’s appearance is known as its </a:t>
            </a:r>
            <a:r>
              <a:rPr lang="en-US" dirty="0" smtClean="0"/>
              <a:t>phenotype</a:t>
            </a:r>
          </a:p>
          <a:p>
            <a:r>
              <a:rPr lang="en-US" dirty="0"/>
              <a:t>Phenotypes of humans are much more complicated than those of </a:t>
            </a:r>
            <a:r>
              <a:rPr lang="en-US" dirty="0" smtClean="0"/>
              <a:t>peas.</a:t>
            </a:r>
            <a:endParaRPr lang="en-US" dirty="0"/>
          </a:p>
        </p:txBody>
      </p:sp>
      <p:pic>
        <p:nvPicPr>
          <p:cNvPr id="4" name="Picture 3"/>
          <p:cNvPicPr>
            <a:picLocks noChangeAspect="1"/>
          </p:cNvPicPr>
          <p:nvPr/>
        </p:nvPicPr>
        <p:blipFill>
          <a:blip r:embed="rId2"/>
          <a:stretch>
            <a:fillRect/>
          </a:stretch>
        </p:blipFill>
        <p:spPr>
          <a:xfrm>
            <a:off x="1833043" y="3793268"/>
            <a:ext cx="5041900" cy="2717800"/>
          </a:xfrm>
          <a:prstGeom prst="rect">
            <a:avLst/>
          </a:prstGeom>
        </p:spPr>
      </p:pic>
    </p:spTree>
    <p:extLst>
      <p:ext uri="{BB962C8B-B14F-4D97-AF65-F5344CB8AC3E}">
        <p14:creationId xmlns:p14="http://schemas.microsoft.com/office/powerpoint/2010/main" val="4135983328"/>
      </p:ext>
    </p:extLst>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Folio">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Folio">
      <a:majorFont>
        <a:latin typeface="Calisto MT"/>
        <a:ea typeface=""/>
        <a:cs typeface=""/>
        <a:font script="Jpan" typeface="ＭＳ 明朝"/>
      </a:majorFont>
      <a:minorFont>
        <a:latin typeface="Calisto MT"/>
        <a:ea typeface=""/>
        <a:cs typeface=""/>
        <a:font script="Jpan" typeface="ＭＳ 明朝"/>
      </a:minorFont>
    </a:fontScheme>
    <a:fmtScheme name="Folio">
      <a:fillStyleLst>
        <a:solidFill>
          <a:schemeClr val="phClr"/>
        </a:solidFill>
        <a:blipFill rotWithShape="1">
          <a:blip xmlns:r="http://schemas.openxmlformats.org/officeDocument/2006/relationships" r:embed="rId1">
            <a:duotone>
              <a:schemeClr val="phClr">
                <a:shade val="30000"/>
                <a:satMod val="120000"/>
              </a:schemeClr>
              <a:schemeClr val="phClr">
                <a:tint val="70000"/>
                <a:satMod val="350000"/>
                <a:lumMod val="110000"/>
              </a:schemeClr>
            </a:duotone>
          </a:blip>
          <a:stretch/>
        </a:blipFill>
        <a:blipFill rotWithShape="1">
          <a:blip xmlns:r="http://schemas.openxmlformats.org/officeDocument/2006/relationships" r:embed="rId2">
            <a:duotone>
              <a:schemeClr val="phClr">
                <a:shade val="40000"/>
                <a:satMod val="120000"/>
              </a:schemeClr>
              <a:schemeClr val="phClr">
                <a:tint val="70000"/>
                <a:satMod val="300000"/>
                <a:lumMod val="110000"/>
              </a:schemeClr>
            </a:duotone>
          </a:blip>
          <a:tile tx="0" ty="0" sx="50000" sy="50000" flip="none" algn="tl"/>
        </a:blip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38100" dist="25400" dir="5400000" algn="br" rotWithShape="0">
              <a:srgbClr val="000000">
                <a:alpha val="50000"/>
              </a:srgbClr>
            </a:outerShdw>
          </a:effectLst>
        </a:effectStyle>
        <a:effectStyle>
          <a:effectLst>
            <a:innerShdw blurRad="190500" dist="25400">
              <a:srgbClr val="000000">
                <a:alpha val="50000"/>
              </a:srgbClr>
            </a:innerShdw>
          </a:effectLst>
        </a:effectStyle>
      </a:effectStyleLst>
      <a:bgFillStyleLst>
        <a:blipFill rotWithShape="1">
          <a:blip xmlns:r="http://schemas.openxmlformats.org/officeDocument/2006/relationships" r:embed="rId3">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4">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5">
            <a:duotone>
              <a:schemeClr val="phClr">
                <a:shade val="3000"/>
                <a:lumMod val="10000"/>
              </a:schemeClr>
              <a:schemeClr val="phClr">
                <a:tint val="91000"/>
                <a:satMod val="500000"/>
                <a:lumMod val="125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Folio.thmx</Template>
  <TotalTime>207</TotalTime>
  <Words>718</Words>
  <Application>Microsoft Macintosh PowerPoint</Application>
  <PresentationFormat>On-screen Show (4:3)</PresentationFormat>
  <Paragraphs>60</Paragraphs>
  <Slides>21</Slides>
  <Notes>0</Notes>
  <HiddenSlides>0</HiddenSlides>
  <MMClips>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Folio</vt:lpstr>
      <vt:lpstr>Traits and Inheritance</vt:lpstr>
      <vt:lpstr>Warm up</vt:lpstr>
      <vt:lpstr>Objectives </vt:lpstr>
      <vt:lpstr>Introduction </vt:lpstr>
      <vt:lpstr>A Great Idea</vt:lpstr>
      <vt:lpstr>PowerPoint Presentation</vt:lpstr>
      <vt:lpstr>PowerPoint Presentation</vt:lpstr>
      <vt:lpstr>Mendel and his peas</vt:lpstr>
      <vt:lpstr>Phenotypes and Genotypes </vt:lpstr>
      <vt:lpstr>Phenotypes and Genotypes </vt:lpstr>
      <vt:lpstr>Phenotypes and Genotypes </vt:lpstr>
      <vt:lpstr>Punnette Square</vt:lpstr>
      <vt:lpstr>What Are the Chances?</vt:lpstr>
      <vt:lpstr>What Are the Chances?</vt:lpstr>
      <vt:lpstr>Class work</vt:lpstr>
      <vt:lpstr>F1 x F1</vt:lpstr>
      <vt:lpstr>Incomplete Dominance</vt:lpstr>
      <vt:lpstr>Incomplete Dominance</vt:lpstr>
      <vt:lpstr>Many Genes, One Trait</vt:lpstr>
      <vt:lpstr>Wrap up</vt:lpstr>
      <vt:lpstr>Home work</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Traits and Inheritance</dc:title>
  <dc:creator>Inas Nasr</dc:creator>
  <cp:lastModifiedBy>Inas Nasr</cp:lastModifiedBy>
  <cp:revision>16</cp:revision>
  <dcterms:created xsi:type="dcterms:W3CDTF">2012-01-12T07:29:10Z</dcterms:created>
  <dcterms:modified xsi:type="dcterms:W3CDTF">2012-01-17T06:49:21Z</dcterms:modified>
</cp:coreProperties>
</file>