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 id="269" r:id="rId15"/>
    <p:sldId id="270"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B14E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7" d="100"/>
          <a:sy n="77" d="100"/>
        </p:scale>
        <p:origin x="-1144"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39AC25-946C-6C49-9C6D-08330679D9EC}" type="datetimeFigureOut">
              <a:rPr lang="en-US" smtClean="0"/>
              <a:t>3/18/12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78743E-F32D-BA44-86A1-6EE06966DD89}" type="slidenum">
              <a:rPr lang="en-US" smtClean="0"/>
              <a:t>‹#›</a:t>
            </a:fld>
            <a:endParaRPr lang="en-US"/>
          </a:p>
        </p:txBody>
      </p:sp>
    </p:spTree>
    <p:extLst>
      <p:ext uri="{BB962C8B-B14F-4D97-AF65-F5344CB8AC3E}">
        <p14:creationId xmlns:p14="http://schemas.microsoft.com/office/powerpoint/2010/main" val="3053881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39AC25-946C-6C49-9C6D-08330679D9EC}" type="datetimeFigureOut">
              <a:rPr lang="en-US" smtClean="0"/>
              <a:t>3/18/12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78743E-F32D-BA44-86A1-6EE06966DD89}" type="slidenum">
              <a:rPr lang="en-US" smtClean="0"/>
              <a:t>‹#›</a:t>
            </a:fld>
            <a:endParaRPr lang="en-US"/>
          </a:p>
        </p:txBody>
      </p:sp>
    </p:spTree>
    <p:extLst>
      <p:ext uri="{BB962C8B-B14F-4D97-AF65-F5344CB8AC3E}">
        <p14:creationId xmlns:p14="http://schemas.microsoft.com/office/powerpoint/2010/main" val="2370917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39AC25-946C-6C49-9C6D-08330679D9EC}" type="datetimeFigureOut">
              <a:rPr lang="en-US" smtClean="0"/>
              <a:t>3/18/12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78743E-F32D-BA44-86A1-6EE06966DD89}" type="slidenum">
              <a:rPr lang="en-US" smtClean="0"/>
              <a:t>‹#›</a:t>
            </a:fld>
            <a:endParaRPr lang="en-US"/>
          </a:p>
        </p:txBody>
      </p:sp>
    </p:spTree>
    <p:extLst>
      <p:ext uri="{BB962C8B-B14F-4D97-AF65-F5344CB8AC3E}">
        <p14:creationId xmlns:p14="http://schemas.microsoft.com/office/powerpoint/2010/main" val="3459680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39AC25-946C-6C49-9C6D-08330679D9EC}" type="datetimeFigureOut">
              <a:rPr lang="en-US" smtClean="0"/>
              <a:t>3/18/12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78743E-F32D-BA44-86A1-6EE06966DD89}" type="slidenum">
              <a:rPr lang="en-US" smtClean="0"/>
              <a:t>‹#›</a:t>
            </a:fld>
            <a:endParaRPr lang="en-US"/>
          </a:p>
        </p:txBody>
      </p:sp>
    </p:spTree>
    <p:extLst>
      <p:ext uri="{BB962C8B-B14F-4D97-AF65-F5344CB8AC3E}">
        <p14:creationId xmlns:p14="http://schemas.microsoft.com/office/powerpoint/2010/main" val="4258784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39AC25-946C-6C49-9C6D-08330679D9EC}" type="datetimeFigureOut">
              <a:rPr lang="en-US" smtClean="0"/>
              <a:t>3/18/12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78743E-F32D-BA44-86A1-6EE06966DD89}" type="slidenum">
              <a:rPr lang="en-US" smtClean="0"/>
              <a:t>‹#›</a:t>
            </a:fld>
            <a:endParaRPr lang="en-US"/>
          </a:p>
        </p:txBody>
      </p:sp>
    </p:spTree>
    <p:extLst>
      <p:ext uri="{BB962C8B-B14F-4D97-AF65-F5344CB8AC3E}">
        <p14:creationId xmlns:p14="http://schemas.microsoft.com/office/powerpoint/2010/main" val="3902292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39AC25-946C-6C49-9C6D-08330679D9EC}" type="datetimeFigureOut">
              <a:rPr lang="en-US" smtClean="0"/>
              <a:t>3/18/12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78743E-F32D-BA44-86A1-6EE06966DD89}" type="slidenum">
              <a:rPr lang="en-US" smtClean="0"/>
              <a:t>‹#›</a:t>
            </a:fld>
            <a:endParaRPr lang="en-US"/>
          </a:p>
        </p:txBody>
      </p:sp>
    </p:spTree>
    <p:extLst>
      <p:ext uri="{BB962C8B-B14F-4D97-AF65-F5344CB8AC3E}">
        <p14:creationId xmlns:p14="http://schemas.microsoft.com/office/powerpoint/2010/main" val="2915076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39AC25-946C-6C49-9C6D-08330679D9EC}" type="datetimeFigureOut">
              <a:rPr lang="en-US" smtClean="0"/>
              <a:t>3/18/12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78743E-F32D-BA44-86A1-6EE06966DD89}" type="slidenum">
              <a:rPr lang="en-US" smtClean="0"/>
              <a:t>‹#›</a:t>
            </a:fld>
            <a:endParaRPr lang="en-US"/>
          </a:p>
        </p:txBody>
      </p:sp>
    </p:spTree>
    <p:extLst>
      <p:ext uri="{BB962C8B-B14F-4D97-AF65-F5344CB8AC3E}">
        <p14:creationId xmlns:p14="http://schemas.microsoft.com/office/powerpoint/2010/main" val="3416190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39AC25-946C-6C49-9C6D-08330679D9EC}" type="datetimeFigureOut">
              <a:rPr lang="en-US" smtClean="0"/>
              <a:t>3/18/12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78743E-F32D-BA44-86A1-6EE06966DD89}" type="slidenum">
              <a:rPr lang="en-US" smtClean="0"/>
              <a:t>‹#›</a:t>
            </a:fld>
            <a:endParaRPr lang="en-US"/>
          </a:p>
        </p:txBody>
      </p:sp>
    </p:spTree>
    <p:extLst>
      <p:ext uri="{BB962C8B-B14F-4D97-AF65-F5344CB8AC3E}">
        <p14:creationId xmlns:p14="http://schemas.microsoft.com/office/powerpoint/2010/main" val="14020954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39AC25-946C-6C49-9C6D-08330679D9EC}" type="datetimeFigureOut">
              <a:rPr lang="en-US" smtClean="0"/>
              <a:t>3/18/12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78743E-F32D-BA44-86A1-6EE06966DD89}" type="slidenum">
              <a:rPr lang="en-US" smtClean="0"/>
              <a:t>‹#›</a:t>
            </a:fld>
            <a:endParaRPr lang="en-US"/>
          </a:p>
        </p:txBody>
      </p:sp>
    </p:spTree>
    <p:extLst>
      <p:ext uri="{BB962C8B-B14F-4D97-AF65-F5344CB8AC3E}">
        <p14:creationId xmlns:p14="http://schemas.microsoft.com/office/powerpoint/2010/main" val="1250998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39AC25-946C-6C49-9C6D-08330679D9EC}" type="datetimeFigureOut">
              <a:rPr lang="en-US" smtClean="0"/>
              <a:t>3/18/12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78743E-F32D-BA44-86A1-6EE06966DD89}" type="slidenum">
              <a:rPr lang="en-US" smtClean="0"/>
              <a:t>‹#›</a:t>
            </a:fld>
            <a:endParaRPr lang="en-US"/>
          </a:p>
        </p:txBody>
      </p:sp>
    </p:spTree>
    <p:extLst>
      <p:ext uri="{BB962C8B-B14F-4D97-AF65-F5344CB8AC3E}">
        <p14:creationId xmlns:p14="http://schemas.microsoft.com/office/powerpoint/2010/main" val="2624599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39AC25-946C-6C49-9C6D-08330679D9EC}" type="datetimeFigureOut">
              <a:rPr lang="en-US" smtClean="0"/>
              <a:t>3/18/12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78743E-F32D-BA44-86A1-6EE06966DD89}" type="slidenum">
              <a:rPr lang="en-US" smtClean="0"/>
              <a:t>‹#›</a:t>
            </a:fld>
            <a:endParaRPr lang="en-US"/>
          </a:p>
        </p:txBody>
      </p:sp>
    </p:spTree>
    <p:extLst>
      <p:ext uri="{BB962C8B-B14F-4D97-AF65-F5344CB8AC3E}">
        <p14:creationId xmlns:p14="http://schemas.microsoft.com/office/powerpoint/2010/main" val="305539490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39AC25-946C-6C49-9C6D-08330679D9EC}" type="datetimeFigureOut">
              <a:rPr lang="en-US" smtClean="0"/>
              <a:t>3/18/12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78743E-F32D-BA44-86A1-6EE06966DD89}" type="slidenum">
              <a:rPr lang="en-US" smtClean="0"/>
              <a:t>‹#›</a:t>
            </a:fld>
            <a:endParaRPr lang="en-US"/>
          </a:p>
        </p:txBody>
      </p:sp>
    </p:spTree>
    <p:extLst>
      <p:ext uri="{BB962C8B-B14F-4D97-AF65-F5344CB8AC3E}">
        <p14:creationId xmlns:p14="http://schemas.microsoft.com/office/powerpoint/2010/main" val="20241402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11814"/>
            <a:ext cx="7772400" cy="1020214"/>
          </a:xfrm>
        </p:spPr>
        <p:txBody>
          <a:bodyPr/>
          <a:lstStyle/>
          <a:p>
            <a:r>
              <a:rPr lang="en-US" dirty="0" smtClean="0"/>
              <a:t>Chapter 13</a:t>
            </a:r>
            <a:endParaRPr lang="en-US" dirty="0"/>
          </a:p>
        </p:txBody>
      </p:sp>
      <p:sp>
        <p:nvSpPr>
          <p:cNvPr id="3" name="Subtitle 2"/>
          <p:cNvSpPr>
            <a:spLocks noGrp="1"/>
          </p:cNvSpPr>
          <p:nvPr>
            <p:ph type="subTitle" idx="1"/>
          </p:nvPr>
        </p:nvSpPr>
        <p:spPr>
          <a:xfrm>
            <a:off x="1087847" y="2500579"/>
            <a:ext cx="7370353" cy="1752600"/>
          </a:xfrm>
        </p:spPr>
        <p:txBody>
          <a:bodyPr>
            <a:normAutofit/>
          </a:bodyPr>
          <a:lstStyle/>
          <a:p>
            <a:r>
              <a:rPr lang="en-US" sz="3600" dirty="0" smtClean="0">
                <a:solidFill>
                  <a:srgbClr val="FF0000"/>
                </a:solidFill>
              </a:rPr>
              <a:t>13.1: photosynthesis</a:t>
            </a:r>
          </a:p>
          <a:p>
            <a:r>
              <a:rPr lang="en-US" sz="3600" dirty="0" smtClean="0">
                <a:solidFill>
                  <a:srgbClr val="FF0000"/>
                </a:solidFill>
              </a:rPr>
              <a:t>13.2 reproduction of flowering plants</a:t>
            </a:r>
            <a:endParaRPr lang="en-US" sz="3600" dirty="0">
              <a:solidFill>
                <a:srgbClr val="FF0000"/>
              </a:solidFill>
            </a:endParaRPr>
          </a:p>
        </p:txBody>
      </p:sp>
    </p:spTree>
    <p:extLst>
      <p:ext uri="{BB962C8B-B14F-4D97-AF65-F5344CB8AC3E}">
        <p14:creationId xmlns:p14="http://schemas.microsoft.com/office/powerpoint/2010/main" val="26610994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93975"/>
            <a:ext cx="8229600" cy="4525963"/>
          </a:xfrm>
        </p:spPr>
        <p:txBody>
          <a:bodyPr/>
          <a:lstStyle/>
          <a:p>
            <a:r>
              <a:rPr lang="en-US" dirty="0" smtClean="0"/>
              <a:t>Fill in the table by comparing between cellular respiration and photosynthesis: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436929173"/>
              </p:ext>
            </p:extLst>
          </p:nvPr>
        </p:nvGraphicFramePr>
        <p:xfrm>
          <a:off x="457200" y="2738251"/>
          <a:ext cx="8086821" cy="2461801"/>
        </p:xfrm>
        <a:graphic>
          <a:graphicData uri="http://schemas.openxmlformats.org/drawingml/2006/table">
            <a:tbl>
              <a:tblPr firstRow="1" bandRow="1">
                <a:tableStyleId>{3C2FFA5D-87B4-456A-9821-1D502468CF0F}</a:tableStyleId>
              </a:tblPr>
              <a:tblGrid>
                <a:gridCol w="2695607"/>
                <a:gridCol w="2695607"/>
                <a:gridCol w="2695607"/>
              </a:tblGrid>
              <a:tr h="773701">
                <a:tc>
                  <a:txBody>
                    <a:bodyPr/>
                    <a:lstStyle/>
                    <a:p>
                      <a:endParaRPr lang="en-US" dirty="0"/>
                    </a:p>
                  </a:txBody>
                  <a:tcPr/>
                </a:tc>
                <a:tc>
                  <a:txBody>
                    <a:bodyPr/>
                    <a:lstStyle/>
                    <a:p>
                      <a:r>
                        <a:rPr lang="en-US" dirty="0" smtClean="0"/>
                        <a:t>Photosynthesis</a:t>
                      </a:r>
                      <a:r>
                        <a:rPr lang="en-US" baseline="0" dirty="0" smtClean="0"/>
                        <a:t> </a:t>
                      </a:r>
                      <a:endParaRPr lang="en-US" dirty="0"/>
                    </a:p>
                  </a:txBody>
                  <a:tcPr/>
                </a:tc>
                <a:tc>
                  <a:txBody>
                    <a:bodyPr/>
                    <a:lstStyle/>
                    <a:p>
                      <a:r>
                        <a:rPr lang="en-US" dirty="0" smtClean="0"/>
                        <a:t>Cellular respiration</a:t>
                      </a:r>
                      <a:endParaRPr lang="en-US" dirty="0"/>
                    </a:p>
                  </a:txBody>
                  <a:tcPr/>
                </a:tc>
              </a:tr>
              <a:tr h="773701">
                <a:tc>
                  <a:txBody>
                    <a:bodyPr/>
                    <a:lstStyle/>
                    <a:p>
                      <a:r>
                        <a:rPr lang="en-US" dirty="0" smtClean="0"/>
                        <a:t>Substances needed</a:t>
                      </a:r>
                      <a:endParaRPr lang="en-US" dirty="0"/>
                    </a:p>
                  </a:txBody>
                  <a:tcPr/>
                </a:tc>
                <a:tc>
                  <a:txBody>
                    <a:bodyPr/>
                    <a:lstStyle/>
                    <a:p>
                      <a:r>
                        <a:rPr lang="en-US" dirty="0" smtClean="0"/>
                        <a:t>Carbon dioxide</a:t>
                      </a:r>
                    </a:p>
                    <a:p>
                      <a:r>
                        <a:rPr lang="en-US" dirty="0" smtClean="0"/>
                        <a:t>Water</a:t>
                      </a:r>
                    </a:p>
                    <a:p>
                      <a:r>
                        <a:rPr lang="en-US" dirty="0" smtClean="0"/>
                        <a:t>Light energy</a:t>
                      </a:r>
                      <a:endParaRPr lang="en-US" dirty="0"/>
                    </a:p>
                  </a:txBody>
                  <a:tcPr/>
                </a:tc>
                <a:tc>
                  <a:txBody>
                    <a:bodyPr/>
                    <a:lstStyle/>
                    <a:p>
                      <a:r>
                        <a:rPr lang="en-US" dirty="0" smtClean="0"/>
                        <a:t>Glucose </a:t>
                      </a:r>
                    </a:p>
                    <a:p>
                      <a:r>
                        <a:rPr lang="en-US" dirty="0" smtClean="0"/>
                        <a:t>Oxygen gas</a:t>
                      </a:r>
                      <a:endParaRPr lang="en-US" dirty="0"/>
                    </a:p>
                  </a:txBody>
                  <a:tcPr/>
                </a:tc>
              </a:tr>
              <a:tr h="773701">
                <a:tc>
                  <a:txBody>
                    <a:bodyPr/>
                    <a:lstStyle/>
                    <a:p>
                      <a:r>
                        <a:rPr lang="en-US" dirty="0" smtClean="0"/>
                        <a:t>Products </a:t>
                      </a:r>
                      <a:endParaRPr lang="en-US" dirty="0"/>
                    </a:p>
                  </a:txBody>
                  <a:tcPr/>
                </a:tc>
                <a:tc>
                  <a:txBody>
                    <a:bodyPr/>
                    <a:lstStyle/>
                    <a:p>
                      <a:r>
                        <a:rPr lang="en-US" dirty="0" smtClean="0"/>
                        <a:t>Glucose </a:t>
                      </a:r>
                    </a:p>
                    <a:p>
                      <a:r>
                        <a:rPr lang="en-US" dirty="0" smtClean="0"/>
                        <a:t>Oxygen gas</a:t>
                      </a:r>
                      <a:endParaRPr lang="en-US" dirty="0"/>
                    </a:p>
                  </a:txBody>
                  <a:tcPr/>
                </a:tc>
                <a:tc>
                  <a:txBody>
                    <a:bodyPr/>
                    <a:lstStyle/>
                    <a:p>
                      <a:r>
                        <a:rPr lang="en-US" dirty="0" smtClean="0"/>
                        <a:t>Water </a:t>
                      </a:r>
                    </a:p>
                    <a:p>
                      <a:r>
                        <a:rPr lang="en-US" dirty="0" smtClean="0"/>
                        <a:t>Carbon dioxide</a:t>
                      </a:r>
                      <a:endParaRPr lang="en-US" dirty="0"/>
                    </a:p>
                  </a:txBody>
                  <a:tcPr/>
                </a:tc>
              </a:tr>
            </a:tbl>
          </a:graphicData>
        </a:graphic>
      </p:graphicFrame>
    </p:spTree>
    <p:extLst>
      <p:ext uri="{BB962C8B-B14F-4D97-AF65-F5344CB8AC3E}">
        <p14:creationId xmlns:p14="http://schemas.microsoft.com/office/powerpoint/2010/main" val="2330997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206"/>
            <a:ext cx="8229600" cy="731587"/>
          </a:xfrm>
        </p:spPr>
        <p:txBody>
          <a:bodyPr>
            <a:normAutofit fontScale="90000"/>
          </a:bodyPr>
          <a:lstStyle/>
          <a:p>
            <a:r>
              <a:rPr lang="en-US" dirty="0" smtClean="0"/>
              <a:t>Gas exchange</a:t>
            </a:r>
            <a:endParaRPr lang="en-US" dirty="0"/>
          </a:p>
        </p:txBody>
      </p:sp>
      <p:sp>
        <p:nvSpPr>
          <p:cNvPr id="3" name="Content Placeholder 2"/>
          <p:cNvSpPr>
            <a:spLocks noGrp="1"/>
          </p:cNvSpPr>
          <p:nvPr>
            <p:ph idx="1"/>
          </p:nvPr>
        </p:nvSpPr>
        <p:spPr>
          <a:xfrm>
            <a:off x="170973" y="758793"/>
            <a:ext cx="8792895" cy="2303487"/>
          </a:xfrm>
        </p:spPr>
        <p:txBody>
          <a:bodyPr/>
          <a:lstStyle/>
          <a:p>
            <a:r>
              <a:rPr lang="en-US" dirty="0" smtClean="0"/>
              <a:t>Many above-ground plant surfaces are covered by a waxy cuticle.</a:t>
            </a:r>
          </a:p>
          <a:p>
            <a:r>
              <a:rPr lang="en-US" dirty="0" smtClean="0"/>
              <a:t>Cuticle protects the plant from water loss.</a:t>
            </a:r>
          </a:p>
          <a:p>
            <a:r>
              <a:rPr lang="en-US" dirty="0" smtClean="0"/>
              <a:t>How does a plant get CO2 through this barrier?</a:t>
            </a:r>
            <a:endParaRPr lang="en-US" dirty="0"/>
          </a:p>
        </p:txBody>
      </p:sp>
      <p:pic>
        <p:nvPicPr>
          <p:cNvPr id="4" name="Picture 3"/>
          <p:cNvPicPr>
            <a:picLocks noChangeAspect="1"/>
          </p:cNvPicPr>
          <p:nvPr/>
        </p:nvPicPr>
        <p:blipFill>
          <a:blip r:embed="rId2"/>
          <a:stretch>
            <a:fillRect/>
          </a:stretch>
        </p:blipFill>
        <p:spPr>
          <a:xfrm>
            <a:off x="897777" y="3136900"/>
            <a:ext cx="6896100" cy="3721100"/>
          </a:xfrm>
          <a:prstGeom prst="rect">
            <a:avLst/>
          </a:prstGeom>
        </p:spPr>
      </p:pic>
    </p:spTree>
    <p:extLst>
      <p:ext uri="{BB962C8B-B14F-4D97-AF65-F5344CB8AC3E}">
        <p14:creationId xmlns:p14="http://schemas.microsoft.com/office/powerpoint/2010/main" val="37305404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711"/>
            <a:ext cx="8229600" cy="715092"/>
          </a:xfrm>
        </p:spPr>
        <p:txBody>
          <a:bodyPr>
            <a:normAutofit fontScale="90000"/>
          </a:bodyPr>
          <a:lstStyle/>
          <a:p>
            <a:r>
              <a:rPr lang="en-US" dirty="0" smtClean="0"/>
              <a:t>Importance of photosynthesis</a:t>
            </a:r>
            <a:endParaRPr lang="en-US" dirty="0"/>
          </a:p>
        </p:txBody>
      </p:sp>
      <p:sp>
        <p:nvSpPr>
          <p:cNvPr id="3" name="Content Placeholder 2"/>
          <p:cNvSpPr>
            <a:spLocks noGrp="1"/>
          </p:cNvSpPr>
          <p:nvPr>
            <p:ph idx="1"/>
          </p:nvPr>
        </p:nvSpPr>
        <p:spPr>
          <a:xfrm>
            <a:off x="1" y="1022857"/>
            <a:ext cx="4601896" cy="5674312"/>
          </a:xfrm>
        </p:spPr>
        <p:txBody>
          <a:bodyPr>
            <a:normAutofit lnSpcReduction="10000"/>
          </a:bodyPr>
          <a:lstStyle/>
          <a:p>
            <a:r>
              <a:rPr lang="en-US" dirty="0" smtClean="0"/>
              <a:t>Organisms rely on plants in order to get the energy they need. (plants store light energy as chemical energy)</a:t>
            </a:r>
          </a:p>
          <a:p>
            <a:r>
              <a:rPr lang="en-US" dirty="0" smtClean="0"/>
              <a:t>All organisms depend on cellular respiration for the production of energy. The oxygen needed is provided by photosynthesis</a:t>
            </a:r>
            <a:endParaRPr lang="en-US" dirty="0"/>
          </a:p>
        </p:txBody>
      </p:sp>
      <p:pic>
        <p:nvPicPr>
          <p:cNvPr id="4" name="Picture 3"/>
          <p:cNvPicPr>
            <a:picLocks noChangeAspect="1"/>
          </p:cNvPicPr>
          <p:nvPr/>
        </p:nvPicPr>
        <p:blipFill>
          <a:blip r:embed="rId2"/>
          <a:stretch>
            <a:fillRect/>
          </a:stretch>
        </p:blipFill>
        <p:spPr>
          <a:xfrm>
            <a:off x="4601897" y="1154820"/>
            <a:ext cx="4305211" cy="5261925"/>
          </a:xfrm>
          <a:prstGeom prst="rect">
            <a:avLst/>
          </a:prstGeom>
        </p:spPr>
      </p:pic>
    </p:spTree>
    <p:extLst>
      <p:ext uri="{BB962C8B-B14F-4D97-AF65-F5344CB8AC3E}">
        <p14:creationId xmlns:p14="http://schemas.microsoft.com/office/powerpoint/2010/main" val="25169682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8433201" cy="1143000"/>
          </a:xfrm>
        </p:spPr>
        <p:txBody>
          <a:bodyPr/>
          <a:lstStyle/>
          <a:p>
            <a:r>
              <a:rPr lang="en-US" dirty="0" smtClean="0"/>
              <a:t>Reproduction of flowering plants</a:t>
            </a:r>
            <a:endParaRPr lang="en-US" dirty="0"/>
          </a:p>
        </p:txBody>
      </p:sp>
      <p:sp>
        <p:nvSpPr>
          <p:cNvPr id="3" name="Content Placeholder 2"/>
          <p:cNvSpPr>
            <a:spLocks noGrp="1"/>
          </p:cNvSpPr>
          <p:nvPr>
            <p:ph idx="1"/>
          </p:nvPr>
        </p:nvSpPr>
        <p:spPr/>
        <p:txBody>
          <a:bodyPr>
            <a:normAutofit/>
          </a:bodyPr>
          <a:lstStyle/>
          <a:p>
            <a:r>
              <a:rPr lang="en-US" sz="4000" dirty="0" smtClean="0"/>
              <a:t>Difference between pollination and fertilization.</a:t>
            </a:r>
          </a:p>
          <a:p>
            <a:r>
              <a:rPr lang="en-US" sz="4000" dirty="0" smtClean="0"/>
              <a:t>what are the different parts of the flower.</a:t>
            </a:r>
          </a:p>
          <a:p>
            <a:r>
              <a:rPr lang="en-US" sz="4000" dirty="0" smtClean="0"/>
              <a:t>How are seeds formed.</a:t>
            </a:r>
            <a:endParaRPr lang="en-US" sz="4000" dirty="0"/>
          </a:p>
        </p:txBody>
      </p:sp>
    </p:spTree>
    <p:extLst>
      <p:ext uri="{BB962C8B-B14F-4D97-AF65-F5344CB8AC3E}">
        <p14:creationId xmlns:p14="http://schemas.microsoft.com/office/powerpoint/2010/main" val="2877686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0103" y="181450"/>
            <a:ext cx="8955757" cy="6676550"/>
          </a:xfrm>
          <a:prstGeom prst="rect">
            <a:avLst/>
          </a:prstGeom>
        </p:spPr>
      </p:pic>
    </p:spTree>
    <p:extLst>
      <p:ext uri="{BB962C8B-B14F-4D97-AF65-F5344CB8AC3E}">
        <p14:creationId xmlns:p14="http://schemas.microsoft.com/office/powerpoint/2010/main" val="27967235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62873" y="0"/>
            <a:ext cx="8527527" cy="6858000"/>
          </a:xfrm>
          <a:prstGeom prst="rect">
            <a:avLst/>
          </a:prstGeom>
        </p:spPr>
      </p:pic>
    </p:spTree>
    <p:extLst>
      <p:ext uri="{BB962C8B-B14F-4D97-AF65-F5344CB8AC3E}">
        <p14:creationId xmlns:p14="http://schemas.microsoft.com/office/powerpoint/2010/main" val="2241355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 up</a:t>
            </a:r>
            <a:endParaRPr lang="en-US" dirty="0"/>
          </a:p>
        </p:txBody>
      </p:sp>
      <p:sp>
        <p:nvSpPr>
          <p:cNvPr id="3" name="Content Placeholder 2"/>
          <p:cNvSpPr>
            <a:spLocks noGrp="1"/>
          </p:cNvSpPr>
          <p:nvPr>
            <p:ph idx="1"/>
          </p:nvPr>
        </p:nvSpPr>
        <p:spPr/>
        <p:txBody>
          <a:bodyPr>
            <a:normAutofit/>
          </a:bodyPr>
          <a:lstStyle/>
          <a:p>
            <a:r>
              <a:rPr lang="en-US" sz="5400" dirty="0" smtClean="0"/>
              <a:t>Where do you get the energy you need to stay alive???????????</a:t>
            </a:r>
            <a:endParaRPr lang="en-US" sz="5400" dirty="0"/>
          </a:p>
        </p:txBody>
      </p:sp>
      <p:pic>
        <p:nvPicPr>
          <p:cNvPr id="4" name="Picture 3"/>
          <p:cNvPicPr>
            <a:picLocks noChangeAspect="1"/>
          </p:cNvPicPr>
          <p:nvPr/>
        </p:nvPicPr>
        <p:blipFill>
          <a:blip r:embed="rId2"/>
          <a:stretch>
            <a:fillRect/>
          </a:stretch>
        </p:blipFill>
        <p:spPr>
          <a:xfrm>
            <a:off x="6103860" y="3566369"/>
            <a:ext cx="2582940" cy="3148547"/>
          </a:xfrm>
          <a:prstGeom prst="rect">
            <a:avLst/>
          </a:prstGeom>
        </p:spPr>
      </p:pic>
    </p:spTree>
    <p:extLst>
      <p:ext uri="{BB962C8B-B14F-4D97-AF65-F5344CB8AC3E}">
        <p14:creationId xmlns:p14="http://schemas.microsoft.com/office/powerpoint/2010/main" val="30034827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a:t>
            </a:r>
            <a:endParaRPr lang="en-US" dirty="0"/>
          </a:p>
        </p:txBody>
      </p:sp>
      <p:sp>
        <p:nvSpPr>
          <p:cNvPr id="3" name="Content Placeholder 2"/>
          <p:cNvSpPr>
            <a:spLocks noGrp="1"/>
          </p:cNvSpPr>
          <p:nvPr>
            <p:ph idx="1"/>
          </p:nvPr>
        </p:nvSpPr>
        <p:spPr/>
        <p:txBody>
          <a:bodyPr>
            <a:normAutofit fontScale="70000" lnSpcReduction="20000"/>
          </a:bodyPr>
          <a:lstStyle/>
          <a:p>
            <a:r>
              <a:rPr lang="en-US" b="1" dirty="0" smtClean="0"/>
              <a:t>Define </a:t>
            </a:r>
            <a:r>
              <a:rPr lang="en-US" b="1" dirty="0"/>
              <a:t>photosynthesis.</a:t>
            </a:r>
            <a:endParaRPr lang="en-US" dirty="0"/>
          </a:p>
          <a:p>
            <a:r>
              <a:rPr lang="en-US" b="1" dirty="0" smtClean="0"/>
              <a:t>Describe </a:t>
            </a:r>
            <a:r>
              <a:rPr lang="en-US" b="1" dirty="0"/>
              <a:t>the structure of the chloroplast.</a:t>
            </a:r>
            <a:endParaRPr lang="en-US" dirty="0"/>
          </a:p>
          <a:p>
            <a:r>
              <a:rPr lang="en-US" b="1" dirty="0" smtClean="0"/>
              <a:t>Explain </a:t>
            </a:r>
            <a:r>
              <a:rPr lang="en-US" b="1" dirty="0"/>
              <a:t>how do plants make sugar.</a:t>
            </a:r>
            <a:endParaRPr lang="en-US" dirty="0"/>
          </a:p>
          <a:p>
            <a:r>
              <a:rPr lang="en-US" b="1" dirty="0" smtClean="0"/>
              <a:t>Explain </a:t>
            </a:r>
            <a:r>
              <a:rPr lang="en-US" b="1" dirty="0"/>
              <a:t>how do </a:t>
            </a:r>
            <a:r>
              <a:rPr lang="en-US" b="1" dirty="0" smtClean="0"/>
              <a:t>plants </a:t>
            </a:r>
            <a:r>
              <a:rPr lang="en-US" b="1" dirty="0"/>
              <a:t>use energy from sugar.</a:t>
            </a:r>
            <a:endParaRPr lang="en-US" dirty="0"/>
          </a:p>
          <a:p>
            <a:r>
              <a:rPr lang="en-US" b="1" dirty="0" smtClean="0"/>
              <a:t>Use </a:t>
            </a:r>
            <a:r>
              <a:rPr lang="en-US" b="1" dirty="0"/>
              <a:t>chemical equations to describe photosynthesis and cellular respiration.</a:t>
            </a:r>
            <a:endParaRPr lang="en-US" dirty="0"/>
          </a:p>
          <a:p>
            <a:r>
              <a:rPr lang="en-US" b="1" dirty="0" smtClean="0"/>
              <a:t>Compare </a:t>
            </a:r>
            <a:r>
              <a:rPr lang="en-US" b="1" dirty="0"/>
              <a:t>between photosynthesis and cellular respiration.</a:t>
            </a:r>
            <a:endParaRPr lang="en-US" dirty="0"/>
          </a:p>
          <a:p>
            <a:r>
              <a:rPr lang="en-US" b="1" dirty="0" smtClean="0"/>
              <a:t>Describe </a:t>
            </a:r>
            <a:r>
              <a:rPr lang="en-US" b="1" dirty="0"/>
              <a:t>how gas is exchanged in the leaves of plants.</a:t>
            </a:r>
            <a:endParaRPr lang="en-US" dirty="0"/>
          </a:p>
          <a:p>
            <a:r>
              <a:rPr lang="en-US" b="1" dirty="0" smtClean="0"/>
              <a:t>List </a:t>
            </a:r>
            <a:r>
              <a:rPr lang="en-US" b="1" dirty="0"/>
              <a:t>two </a:t>
            </a:r>
            <a:r>
              <a:rPr lang="en-US" b="1" dirty="0" smtClean="0"/>
              <a:t>benefits </a:t>
            </a:r>
            <a:r>
              <a:rPr lang="en-US" b="1" dirty="0"/>
              <a:t>of photosynthesis.</a:t>
            </a:r>
            <a:endParaRPr lang="en-US" dirty="0"/>
          </a:p>
          <a:p>
            <a:r>
              <a:rPr lang="en-US" b="1" dirty="0" smtClean="0"/>
              <a:t>Distinguish </a:t>
            </a:r>
            <a:r>
              <a:rPr lang="en-US" b="1" dirty="0"/>
              <a:t>between </a:t>
            </a:r>
            <a:r>
              <a:rPr lang="en-US" b="1" dirty="0" smtClean="0"/>
              <a:t>pollination </a:t>
            </a:r>
            <a:r>
              <a:rPr lang="en-US" b="1" dirty="0"/>
              <a:t>and fertilization.</a:t>
            </a:r>
            <a:endParaRPr lang="en-US" dirty="0"/>
          </a:p>
          <a:p>
            <a:r>
              <a:rPr lang="en-US" b="1" dirty="0" smtClean="0"/>
              <a:t>Recognize </a:t>
            </a:r>
            <a:r>
              <a:rPr lang="en-US" b="1" dirty="0"/>
              <a:t>the different parts of a flower.</a:t>
            </a:r>
            <a:endParaRPr lang="en-US" dirty="0"/>
          </a:p>
          <a:p>
            <a:r>
              <a:rPr lang="en-US" b="1" dirty="0" smtClean="0"/>
              <a:t>Explain </a:t>
            </a:r>
            <a:r>
              <a:rPr lang="en-US" b="1" dirty="0"/>
              <a:t>how seeds and fruits are produced.</a:t>
            </a:r>
            <a:endParaRPr lang="en-US" dirty="0"/>
          </a:p>
          <a:p>
            <a:endParaRPr lang="en-US" dirty="0"/>
          </a:p>
        </p:txBody>
      </p:sp>
    </p:spTree>
    <p:extLst>
      <p:ext uri="{BB962C8B-B14F-4D97-AF65-F5344CB8AC3E}">
        <p14:creationId xmlns:p14="http://schemas.microsoft.com/office/powerpoint/2010/main" val="2657353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sp>
        <p:nvSpPr>
          <p:cNvPr id="3" name="Content Placeholder 2"/>
          <p:cNvSpPr>
            <a:spLocks noGrp="1"/>
          </p:cNvSpPr>
          <p:nvPr>
            <p:ph idx="1"/>
          </p:nvPr>
        </p:nvSpPr>
        <p:spPr/>
        <p:txBody>
          <a:bodyPr>
            <a:normAutofit/>
          </a:bodyPr>
          <a:lstStyle/>
          <a:p>
            <a:r>
              <a:rPr lang="en-US" sz="4000" dirty="0" smtClean="0">
                <a:solidFill>
                  <a:srgbClr val="FF0000"/>
                </a:solidFill>
              </a:rPr>
              <a:t>Plants don’t have lungs. But like you, plants need air. Air contains oxygen, carbon dioxide, and other gases. Your body needs oxygen, and plants need oxygen. But what other gas is important to plants?</a:t>
            </a:r>
            <a:endParaRPr lang="en-US" sz="4000" dirty="0">
              <a:solidFill>
                <a:srgbClr val="FF0000"/>
              </a:solidFill>
            </a:endParaRPr>
          </a:p>
        </p:txBody>
      </p:sp>
    </p:spTree>
    <p:extLst>
      <p:ext uri="{BB962C8B-B14F-4D97-AF65-F5344CB8AC3E}">
        <p14:creationId xmlns:p14="http://schemas.microsoft.com/office/powerpoint/2010/main" val="424851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752" y="69100"/>
            <a:ext cx="8229600" cy="854647"/>
          </a:xfrm>
        </p:spPr>
        <p:txBody>
          <a:bodyPr/>
          <a:lstStyle/>
          <a:p>
            <a:r>
              <a:rPr lang="en-US" dirty="0" smtClean="0"/>
              <a:t>Photosynthesis </a:t>
            </a:r>
            <a:endParaRPr lang="en-US" dirty="0"/>
          </a:p>
        </p:txBody>
      </p:sp>
      <p:pic>
        <p:nvPicPr>
          <p:cNvPr id="4" name="Picture 3"/>
          <p:cNvPicPr>
            <a:picLocks noChangeAspect="1"/>
          </p:cNvPicPr>
          <p:nvPr/>
        </p:nvPicPr>
        <p:blipFill>
          <a:blip r:embed="rId2"/>
          <a:stretch>
            <a:fillRect/>
          </a:stretch>
        </p:blipFill>
        <p:spPr>
          <a:xfrm>
            <a:off x="989655" y="1168399"/>
            <a:ext cx="7224482" cy="5604191"/>
          </a:xfrm>
          <a:prstGeom prst="rect">
            <a:avLst/>
          </a:prstGeom>
        </p:spPr>
      </p:pic>
    </p:spTree>
    <p:extLst>
      <p:ext uri="{BB962C8B-B14F-4D97-AF65-F5344CB8AC3E}">
        <p14:creationId xmlns:p14="http://schemas.microsoft.com/office/powerpoint/2010/main" val="3194903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75586" y="692811"/>
            <a:ext cx="6481765" cy="6082595"/>
          </a:xfrm>
          <a:prstGeom prst="rect">
            <a:avLst/>
          </a:prstGeom>
        </p:spPr>
      </p:pic>
      <p:sp>
        <p:nvSpPr>
          <p:cNvPr id="3" name="Content Placeholder 2"/>
          <p:cNvSpPr>
            <a:spLocks noGrp="1"/>
          </p:cNvSpPr>
          <p:nvPr>
            <p:ph idx="1"/>
          </p:nvPr>
        </p:nvSpPr>
        <p:spPr>
          <a:xfrm>
            <a:off x="457200" y="214579"/>
            <a:ext cx="8229600" cy="1270015"/>
          </a:xfrm>
        </p:spPr>
        <p:txBody>
          <a:bodyPr/>
          <a:lstStyle/>
          <a:p>
            <a:r>
              <a:rPr lang="en-US" dirty="0" smtClean="0"/>
              <a:t>Photosynthesis is possible because of …</a:t>
            </a:r>
          </a:p>
          <a:p>
            <a:pPr marL="0" indent="0">
              <a:buNone/>
            </a:pPr>
            <a:r>
              <a:rPr lang="en-US" dirty="0" smtClean="0"/>
              <a:t>(Chloroplast)</a:t>
            </a:r>
            <a:endParaRPr lang="en-US" dirty="0"/>
          </a:p>
        </p:txBody>
      </p:sp>
    </p:spTree>
    <p:extLst>
      <p:ext uri="{BB962C8B-B14F-4D97-AF65-F5344CB8AC3E}">
        <p14:creationId xmlns:p14="http://schemas.microsoft.com/office/powerpoint/2010/main" val="20701932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 by="(-#ppt_w*2)" calcmode="lin" valueType="num">
                                      <p:cBhvr rctx="PPT">
                                        <p:cTn id="7" dur="500" autoRev="1" fill="hold">
                                          <p:stCondLst>
                                            <p:cond delay="0"/>
                                          </p:stCondLst>
                                        </p:cTn>
                                        <p:tgtEl>
                                          <p:spTgt spid="3">
                                            <p:txEl>
                                              <p:pRg st="1" end="1"/>
                                            </p:txEl>
                                          </p:spTgt>
                                        </p:tgtEl>
                                        <p:attrNameLst>
                                          <p:attrName>ppt_w</p:attrName>
                                        </p:attrNameLst>
                                      </p:cBhvr>
                                    </p:anim>
                                    <p:anim by="(#ppt_w*0.50)" calcmode="lin" valueType="num">
                                      <p:cBhvr>
                                        <p:cTn id="8" dur="500" decel="50000" autoRev="1" fill="hold">
                                          <p:stCondLst>
                                            <p:cond delay="0"/>
                                          </p:stCondLst>
                                        </p:cTn>
                                        <p:tgtEl>
                                          <p:spTgt spid="3">
                                            <p:txEl>
                                              <p:pRg st="1" end="1"/>
                                            </p:txEl>
                                          </p:spTgt>
                                        </p:tgtEl>
                                        <p:attrNameLst>
                                          <p:attrName>ppt_x</p:attrName>
                                        </p:attrNameLst>
                                      </p:cBhvr>
                                    </p:anim>
                                    <p:anim from="(-#ppt_h/2)" to="(#ppt_y)" calcmode="lin" valueType="num">
                                      <p:cBhvr>
                                        <p:cTn id="9" dur="1000" fill="hold">
                                          <p:stCondLst>
                                            <p:cond delay="0"/>
                                          </p:stCondLst>
                                        </p:cTn>
                                        <p:tgtEl>
                                          <p:spTgt spid="3">
                                            <p:txEl>
                                              <p:pRg st="1" end="1"/>
                                            </p:txEl>
                                          </p:spTgt>
                                        </p:tgtEl>
                                        <p:attrNameLst>
                                          <p:attrName>ppt_y</p:attrName>
                                        </p:attrNameLst>
                                      </p:cBhvr>
                                    </p:anim>
                                    <p:animRot by="21600000">
                                      <p:cBhvr>
                                        <p:cTn id="10" dur="1000" fill="hold">
                                          <p:stCondLst>
                                            <p:cond delay="0"/>
                                          </p:stCondLst>
                                        </p:cTn>
                                        <p:tgtEl>
                                          <p:spTgt spid="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6322" y="153560"/>
            <a:ext cx="9007678" cy="5026023"/>
          </a:xfrm>
          <a:prstGeom prst="rect">
            <a:avLst/>
          </a:prstGeom>
        </p:spPr>
      </p:pic>
      <p:sp>
        <p:nvSpPr>
          <p:cNvPr id="3" name="Content Placeholder 2"/>
          <p:cNvSpPr>
            <a:spLocks noGrp="1"/>
          </p:cNvSpPr>
          <p:nvPr>
            <p:ph idx="1"/>
          </p:nvPr>
        </p:nvSpPr>
        <p:spPr>
          <a:xfrm>
            <a:off x="0" y="4664237"/>
            <a:ext cx="9144000" cy="2391709"/>
          </a:xfrm>
        </p:spPr>
        <p:txBody>
          <a:bodyPr/>
          <a:lstStyle/>
          <a:p>
            <a:r>
              <a:rPr lang="en-US" dirty="0" smtClean="0"/>
              <a:t>Grana contains green pigment called …</a:t>
            </a:r>
          </a:p>
          <a:p>
            <a:r>
              <a:rPr lang="en-US" dirty="0" smtClean="0"/>
              <a:t>Chlorophyll absorbs many wavelengths of light but it reflects more green wavelengths than other color. That’s why plants look green. </a:t>
            </a:r>
            <a:endParaRPr lang="en-US" dirty="0"/>
          </a:p>
        </p:txBody>
      </p:sp>
    </p:spTree>
    <p:extLst>
      <p:ext uri="{BB962C8B-B14F-4D97-AF65-F5344CB8AC3E}">
        <p14:creationId xmlns:p14="http://schemas.microsoft.com/office/powerpoint/2010/main" val="137155387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5468"/>
            <a:ext cx="8229600" cy="874261"/>
          </a:xfrm>
        </p:spPr>
        <p:txBody>
          <a:bodyPr>
            <a:normAutofit/>
          </a:bodyPr>
          <a:lstStyle/>
          <a:p>
            <a:r>
              <a:rPr lang="en-US" dirty="0" smtClean="0"/>
              <a:t>Making sugar and using energy</a:t>
            </a:r>
            <a:endParaRPr lang="en-US" dirty="0"/>
          </a:p>
        </p:txBody>
      </p:sp>
      <p:sp>
        <p:nvSpPr>
          <p:cNvPr id="3" name="Content Placeholder 2"/>
          <p:cNvSpPr>
            <a:spLocks noGrp="1"/>
          </p:cNvSpPr>
          <p:nvPr>
            <p:ph idx="1"/>
          </p:nvPr>
        </p:nvSpPr>
        <p:spPr>
          <a:xfrm>
            <a:off x="457200" y="1600201"/>
            <a:ext cx="8229600" cy="4849536"/>
          </a:xfrm>
        </p:spPr>
        <p:txBody>
          <a:bodyPr/>
          <a:lstStyle/>
          <a:p>
            <a:r>
              <a:rPr lang="en-US" dirty="0" smtClean="0"/>
              <a:t>The light energy captured by chlorophyll is used to make sugar molecule, according to the following chemical reaction:</a:t>
            </a:r>
          </a:p>
          <a:p>
            <a:endParaRPr lang="en-US" dirty="0" smtClean="0"/>
          </a:p>
          <a:p>
            <a:pPr marL="0" indent="0">
              <a:buNone/>
            </a:pPr>
            <a:r>
              <a:rPr lang="en-US" dirty="0" smtClean="0"/>
              <a:t>6H</a:t>
            </a:r>
            <a:r>
              <a:rPr lang="en-US" baseline="-25000" dirty="0" smtClean="0"/>
              <a:t>2</a:t>
            </a:r>
            <a:r>
              <a:rPr lang="en-US" dirty="0" smtClean="0"/>
              <a:t>0 + 6CO</a:t>
            </a:r>
            <a:r>
              <a:rPr lang="en-US" baseline="-25000" dirty="0" smtClean="0"/>
              <a:t>2</a:t>
            </a:r>
            <a:r>
              <a:rPr lang="en-US" dirty="0" smtClean="0"/>
              <a:t>                                C</a:t>
            </a:r>
            <a:r>
              <a:rPr lang="en-US" baseline="-25000" dirty="0" smtClean="0"/>
              <a:t>6</a:t>
            </a:r>
            <a:r>
              <a:rPr lang="en-US" dirty="0" smtClean="0"/>
              <a:t>H</a:t>
            </a:r>
            <a:r>
              <a:rPr lang="en-US" baseline="-25000" dirty="0" smtClean="0"/>
              <a:t>12</a:t>
            </a:r>
            <a:r>
              <a:rPr lang="en-US" dirty="0" smtClean="0"/>
              <a:t>O</a:t>
            </a:r>
            <a:r>
              <a:rPr lang="en-US" baseline="-25000" dirty="0" smtClean="0"/>
              <a:t>6 </a:t>
            </a:r>
            <a:r>
              <a:rPr lang="en-US" dirty="0" smtClean="0"/>
              <a:t>+ 6O</a:t>
            </a:r>
            <a:r>
              <a:rPr lang="en-US" baseline="-25000" dirty="0" smtClean="0"/>
              <a:t>2</a:t>
            </a:r>
          </a:p>
          <a:p>
            <a:pPr marL="0" indent="0">
              <a:buNone/>
            </a:pPr>
            <a:endParaRPr lang="en-US" baseline="-25000" dirty="0"/>
          </a:p>
          <a:p>
            <a:pPr marL="0" indent="0">
              <a:buNone/>
            </a:pPr>
            <a:r>
              <a:rPr lang="en-US" dirty="0" smtClean="0"/>
              <a:t>Sugar molecules contain energy, plant cells use this energy to carry different life processes.</a:t>
            </a:r>
            <a:endParaRPr lang="en-US" dirty="0"/>
          </a:p>
          <a:p>
            <a:pPr marL="0" indent="0">
              <a:buNone/>
            </a:pPr>
            <a:endParaRPr lang="en-US" dirty="0"/>
          </a:p>
        </p:txBody>
      </p:sp>
      <p:sp>
        <p:nvSpPr>
          <p:cNvPr id="4" name="Right Arrow 3"/>
          <p:cNvSpPr/>
          <p:nvPr/>
        </p:nvSpPr>
        <p:spPr>
          <a:xfrm>
            <a:off x="2837011" y="3793962"/>
            <a:ext cx="2523620" cy="79178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rPr>
              <a:t>Light energy </a:t>
            </a:r>
            <a:endParaRPr lang="en-US" sz="2800" dirty="0">
              <a:solidFill>
                <a:schemeClr val="tx1"/>
              </a:solidFill>
            </a:endParaRPr>
          </a:p>
        </p:txBody>
      </p:sp>
    </p:spTree>
    <p:extLst>
      <p:ext uri="{BB962C8B-B14F-4D97-AF65-F5344CB8AC3E}">
        <p14:creationId xmlns:p14="http://schemas.microsoft.com/office/powerpoint/2010/main" val="245732477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96542"/>
          </a:xfrm>
        </p:spPr>
        <p:txBody>
          <a:bodyPr/>
          <a:lstStyle/>
          <a:p>
            <a:r>
              <a:rPr lang="en-US" dirty="0" smtClean="0"/>
              <a:t>Making sugar and using energy</a:t>
            </a:r>
            <a:endParaRPr lang="en-US" dirty="0"/>
          </a:p>
        </p:txBody>
      </p:sp>
      <p:sp>
        <p:nvSpPr>
          <p:cNvPr id="3" name="Content Placeholder 2"/>
          <p:cNvSpPr>
            <a:spLocks noGrp="1"/>
          </p:cNvSpPr>
          <p:nvPr>
            <p:ph idx="1"/>
          </p:nvPr>
        </p:nvSpPr>
        <p:spPr/>
        <p:txBody>
          <a:bodyPr/>
          <a:lstStyle/>
          <a:p>
            <a:r>
              <a:rPr lang="en-US" dirty="0" smtClean="0"/>
              <a:t>Plant cells break down sugar molecules in order to release energy in a process called </a:t>
            </a:r>
            <a:r>
              <a:rPr lang="en-US" dirty="0" smtClean="0">
                <a:solidFill>
                  <a:srgbClr val="BB14EC"/>
                </a:solidFill>
              </a:rPr>
              <a:t>cellular respiration.</a:t>
            </a:r>
          </a:p>
          <a:p>
            <a:r>
              <a:rPr lang="en-US" dirty="0" smtClean="0">
                <a:solidFill>
                  <a:srgbClr val="000000"/>
                </a:solidFill>
              </a:rPr>
              <a:t>Let’s write down the chemical equation of cellular respiration.</a:t>
            </a:r>
          </a:p>
          <a:p>
            <a:pPr marL="0" indent="0">
              <a:buNone/>
            </a:pPr>
            <a:r>
              <a:rPr lang="en-US" dirty="0" smtClean="0">
                <a:solidFill>
                  <a:srgbClr val="000000"/>
                </a:solidFill>
              </a:rPr>
              <a:t>C</a:t>
            </a:r>
            <a:r>
              <a:rPr lang="en-US" baseline="-25000" dirty="0" smtClean="0">
                <a:solidFill>
                  <a:srgbClr val="000000"/>
                </a:solidFill>
              </a:rPr>
              <a:t>6</a:t>
            </a:r>
            <a:r>
              <a:rPr lang="en-US" dirty="0" smtClean="0">
                <a:solidFill>
                  <a:srgbClr val="000000"/>
                </a:solidFill>
              </a:rPr>
              <a:t>H</a:t>
            </a:r>
            <a:r>
              <a:rPr lang="en-US" baseline="-25000" dirty="0" smtClean="0">
                <a:solidFill>
                  <a:srgbClr val="000000"/>
                </a:solidFill>
              </a:rPr>
              <a:t>12</a:t>
            </a:r>
            <a:r>
              <a:rPr lang="en-US" dirty="0" smtClean="0">
                <a:solidFill>
                  <a:srgbClr val="000000"/>
                </a:solidFill>
              </a:rPr>
              <a:t>O</a:t>
            </a:r>
            <a:r>
              <a:rPr lang="en-US" baseline="-25000" dirty="0" smtClean="0">
                <a:solidFill>
                  <a:srgbClr val="000000"/>
                </a:solidFill>
              </a:rPr>
              <a:t>6</a:t>
            </a:r>
            <a:r>
              <a:rPr lang="en-US" dirty="0" smtClean="0">
                <a:solidFill>
                  <a:srgbClr val="000000"/>
                </a:solidFill>
              </a:rPr>
              <a:t> + 6 O</a:t>
            </a:r>
            <a:r>
              <a:rPr lang="en-US" baseline="-25000" dirty="0" smtClean="0">
                <a:solidFill>
                  <a:srgbClr val="000000"/>
                </a:solidFill>
              </a:rPr>
              <a:t>2</a:t>
            </a:r>
            <a:r>
              <a:rPr lang="en-US" dirty="0" smtClean="0">
                <a:solidFill>
                  <a:srgbClr val="000000"/>
                </a:solidFill>
              </a:rPr>
              <a:t>                           6 CO</a:t>
            </a:r>
            <a:r>
              <a:rPr lang="en-US" baseline="-25000" dirty="0" smtClean="0">
                <a:solidFill>
                  <a:srgbClr val="000000"/>
                </a:solidFill>
              </a:rPr>
              <a:t>2</a:t>
            </a:r>
            <a:r>
              <a:rPr lang="en-US" dirty="0" smtClean="0">
                <a:solidFill>
                  <a:srgbClr val="000000"/>
                </a:solidFill>
              </a:rPr>
              <a:t> + 6 H</a:t>
            </a:r>
            <a:r>
              <a:rPr lang="en-US" baseline="-25000" dirty="0" smtClean="0">
                <a:solidFill>
                  <a:srgbClr val="000000"/>
                </a:solidFill>
              </a:rPr>
              <a:t>2</a:t>
            </a:r>
            <a:r>
              <a:rPr lang="en-US" dirty="0" smtClean="0">
                <a:solidFill>
                  <a:srgbClr val="000000"/>
                </a:solidFill>
              </a:rPr>
              <a:t>0</a:t>
            </a:r>
          </a:p>
          <a:p>
            <a:pPr marL="0" indent="0">
              <a:buNone/>
            </a:pPr>
            <a:r>
              <a:rPr lang="en-US" dirty="0" smtClean="0">
                <a:solidFill>
                  <a:srgbClr val="000000"/>
                </a:solidFill>
              </a:rPr>
              <a:t>Where does the excess glucose go?</a:t>
            </a:r>
          </a:p>
          <a:p>
            <a:pPr marL="0" indent="0">
              <a:buNone/>
            </a:pPr>
            <a:r>
              <a:rPr lang="en-US" dirty="0" smtClean="0">
                <a:solidFill>
                  <a:srgbClr val="000000"/>
                </a:solidFill>
              </a:rPr>
              <a:t>It is stored in the form of sucrose or starch.</a:t>
            </a:r>
            <a:endParaRPr lang="en-US" dirty="0">
              <a:solidFill>
                <a:srgbClr val="000000"/>
              </a:solidFill>
            </a:endParaRPr>
          </a:p>
        </p:txBody>
      </p:sp>
      <p:sp>
        <p:nvSpPr>
          <p:cNvPr id="4" name="Right Arrow 3"/>
          <p:cNvSpPr/>
          <p:nvPr/>
        </p:nvSpPr>
        <p:spPr>
          <a:xfrm>
            <a:off x="3100919" y="4272332"/>
            <a:ext cx="2226724" cy="64332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40655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nodeType="clickEffect">
                                  <p:stCondLst>
                                    <p:cond delay="0"/>
                                  </p:stCondLst>
                                  <p:iterate type="lt">
                                    <p:tmPct val="10000"/>
                                  </p:iterate>
                                  <p:childTnLst>
                                    <p:set>
                                      <p:cBhvr>
                                        <p:cTn id="6" dur="1" fill="hold">
                                          <p:stCondLst>
                                            <p:cond delay="0"/>
                                          </p:stCondLst>
                                        </p:cTn>
                                        <p:tgtEl>
                                          <p:spTgt spid="3">
                                            <p:txEl>
                                              <p:pRg st="2" end="2"/>
                                            </p:txEl>
                                          </p:spTgt>
                                        </p:tgtEl>
                                        <p:attrNameLst>
                                          <p:attrName>style.visibility</p:attrName>
                                        </p:attrNameLst>
                                      </p:cBhvr>
                                      <p:to>
                                        <p:strVal val="visible"/>
                                      </p:to>
                                    </p:set>
                                    <p:anim by="(-#ppt_w*2)" calcmode="lin" valueType="num">
                                      <p:cBhvr rctx="PPT">
                                        <p:cTn id="7" dur="500" autoRev="1" fill="hold">
                                          <p:stCondLst>
                                            <p:cond delay="0"/>
                                          </p:stCondLst>
                                        </p:cTn>
                                        <p:tgtEl>
                                          <p:spTgt spid="3">
                                            <p:txEl>
                                              <p:pRg st="2" end="2"/>
                                            </p:txEl>
                                          </p:spTgt>
                                        </p:tgtEl>
                                        <p:attrNameLst>
                                          <p:attrName>ppt_w</p:attrName>
                                        </p:attrNameLst>
                                      </p:cBhvr>
                                    </p:anim>
                                    <p:anim by="(#ppt_w*0.50)" calcmode="lin" valueType="num">
                                      <p:cBhvr>
                                        <p:cTn id="8" dur="500" decel="50000" autoRev="1" fill="hold">
                                          <p:stCondLst>
                                            <p:cond delay="0"/>
                                          </p:stCondLst>
                                        </p:cTn>
                                        <p:tgtEl>
                                          <p:spTgt spid="3">
                                            <p:txEl>
                                              <p:pRg st="2" end="2"/>
                                            </p:txEl>
                                          </p:spTgt>
                                        </p:tgtEl>
                                        <p:attrNameLst>
                                          <p:attrName>ppt_x</p:attrName>
                                        </p:attrNameLst>
                                      </p:cBhvr>
                                    </p:anim>
                                    <p:anim from="(-#ppt_h/2)" to="(#ppt_y)" calcmode="lin" valueType="num">
                                      <p:cBhvr>
                                        <p:cTn id="9" dur="1000" fill="hold">
                                          <p:stCondLst>
                                            <p:cond delay="0"/>
                                          </p:stCondLst>
                                        </p:cTn>
                                        <p:tgtEl>
                                          <p:spTgt spid="3">
                                            <p:txEl>
                                              <p:pRg st="2" end="2"/>
                                            </p:txEl>
                                          </p:spTgt>
                                        </p:tgtEl>
                                        <p:attrNameLst>
                                          <p:attrName>ppt_y</p:attrName>
                                        </p:attrNameLst>
                                      </p:cBhvr>
                                    </p:anim>
                                    <p:animRot by="21600000">
                                      <p:cBhvr>
                                        <p:cTn id="10" dur="1000" fill="hold">
                                          <p:stCondLst>
                                            <p:cond delay="0"/>
                                          </p:stCondLst>
                                        </p:cTn>
                                        <p:tgtEl>
                                          <p:spTgt spid="3">
                                            <p:txEl>
                                              <p:pRg st="2" end="2"/>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8" presetClass="emph" presetSubtype="0" fill="hold" nodeType="clickEffect">
                                  <p:stCondLst>
                                    <p:cond delay="0"/>
                                  </p:stCondLst>
                                  <p:childTnLst>
                                    <p:animRot by="21600000">
                                      <p:cBhvr>
                                        <p:cTn id="14" dur="2000" fill="hold"/>
                                        <p:tgtEl>
                                          <p:spTgt spid="3">
                                            <p:txEl>
                                              <p:pRg st="3" end="3"/>
                                            </p:txEl>
                                          </p:spTgt>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19" presetClass="entr" presetSubtype="1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p:cTn id="19" dur="5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20" dur="5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153</TotalTime>
  <Words>441</Words>
  <Application>Microsoft Macintosh PowerPoint</Application>
  <PresentationFormat>On-screen Show (4:3)</PresentationFormat>
  <Paragraphs>62</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Chapter 13</vt:lpstr>
      <vt:lpstr>Warm up</vt:lpstr>
      <vt:lpstr>Objectives </vt:lpstr>
      <vt:lpstr>Introduction </vt:lpstr>
      <vt:lpstr>Photosynthesis </vt:lpstr>
      <vt:lpstr>PowerPoint Presentation</vt:lpstr>
      <vt:lpstr>PowerPoint Presentation</vt:lpstr>
      <vt:lpstr>Making sugar and using energy</vt:lpstr>
      <vt:lpstr>Making sugar and using energy</vt:lpstr>
      <vt:lpstr>PowerPoint Presentation</vt:lpstr>
      <vt:lpstr>Gas exchange</vt:lpstr>
      <vt:lpstr>Importance of photosynthesis</vt:lpstr>
      <vt:lpstr>Reproduction of flowering plants</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13</dc:title>
  <dc:creator>Inas Nasr</dc:creator>
  <cp:lastModifiedBy>Inas Nasr</cp:lastModifiedBy>
  <cp:revision>12</cp:revision>
  <dcterms:created xsi:type="dcterms:W3CDTF">2012-03-17T06:58:28Z</dcterms:created>
  <dcterms:modified xsi:type="dcterms:W3CDTF">2012-03-18T04:21:44Z</dcterms:modified>
</cp:coreProperties>
</file>