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audio1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5" r:id="rId13"/>
    <p:sldId id="266" r:id="rId14"/>
    <p:sldId id="269" r:id="rId15"/>
    <p:sldId id="272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E495-EB72-4D4B-81B5-D249E67172D9}" type="datetimeFigureOut">
              <a:rPr lang="en-US" smtClean="0"/>
              <a:t>3/4/12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1BCF7-B5ED-DA41-B3E5-ED8C7922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93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E495-EB72-4D4B-81B5-D249E67172D9}" type="datetimeFigureOut">
              <a:rPr lang="en-US" smtClean="0"/>
              <a:t>3/4/12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1BCF7-B5ED-DA41-B3E5-ED8C7922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062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E495-EB72-4D4B-81B5-D249E67172D9}" type="datetimeFigureOut">
              <a:rPr lang="en-US" smtClean="0"/>
              <a:t>3/4/12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1BCF7-B5ED-DA41-B3E5-ED8C7922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673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E495-EB72-4D4B-81B5-D249E67172D9}" type="datetimeFigureOut">
              <a:rPr lang="en-US" smtClean="0"/>
              <a:t>3/4/12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1BCF7-B5ED-DA41-B3E5-ED8C7922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664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E495-EB72-4D4B-81B5-D249E67172D9}" type="datetimeFigureOut">
              <a:rPr lang="en-US" smtClean="0"/>
              <a:t>3/4/12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1BCF7-B5ED-DA41-B3E5-ED8C7922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23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E495-EB72-4D4B-81B5-D249E67172D9}" type="datetimeFigureOut">
              <a:rPr lang="en-US" smtClean="0"/>
              <a:t>3/4/12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1BCF7-B5ED-DA41-B3E5-ED8C7922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162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E495-EB72-4D4B-81B5-D249E67172D9}" type="datetimeFigureOut">
              <a:rPr lang="en-US" smtClean="0"/>
              <a:t>3/4/12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1BCF7-B5ED-DA41-B3E5-ED8C7922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161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E495-EB72-4D4B-81B5-D249E67172D9}" type="datetimeFigureOut">
              <a:rPr lang="en-US" smtClean="0"/>
              <a:t>3/4/12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1BCF7-B5ED-DA41-B3E5-ED8C7922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659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E495-EB72-4D4B-81B5-D249E67172D9}" type="datetimeFigureOut">
              <a:rPr lang="en-US" smtClean="0"/>
              <a:t>3/4/12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1BCF7-B5ED-DA41-B3E5-ED8C7922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334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E495-EB72-4D4B-81B5-D249E67172D9}" type="datetimeFigureOut">
              <a:rPr lang="en-US" smtClean="0"/>
              <a:t>3/4/12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1BCF7-B5ED-DA41-B3E5-ED8C7922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625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4E495-EB72-4D4B-81B5-D249E67172D9}" type="datetimeFigureOut">
              <a:rPr lang="en-US" smtClean="0"/>
              <a:t>3/4/12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1BCF7-B5ED-DA41-B3E5-ED8C7922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371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4E495-EB72-4D4B-81B5-D249E67172D9}" type="datetimeFigureOut">
              <a:rPr lang="en-US" smtClean="0"/>
              <a:t>3/4/12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1BCF7-B5ED-DA41-B3E5-ED8C79221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94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329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310908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Introduction to plants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08045" y="1774777"/>
            <a:ext cx="4008103" cy="17526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Chapter 12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12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10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Sporophyte and gametophyte stages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1009"/>
            <a:ext cx="9118313" cy="610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341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2971"/>
            <a:ext cx="9146026" cy="6877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743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Sporophyte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this stage the plant make spores. In a suitable conditions such as damp soil the spore of some plants grow. These new plants are now called gametophyte.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808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Gametophyte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this stage, female gametophytes produce eggs and male gametophyte produce sperms. </a:t>
            </a:r>
          </a:p>
          <a:p>
            <a:r>
              <a:rPr lang="en-US" dirty="0" smtClean="0"/>
              <a:t>Egg and sperm are sex cells. Once they join the fertilized egg grows into a sporophyte that makes spores and the cycle starts again.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947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all plants share basic characteristics, they can be classified into four groups.</a:t>
            </a:r>
          </a:p>
          <a:p>
            <a:r>
              <a:rPr lang="en-US" dirty="0" smtClean="0"/>
              <a:t>At first plants can be:</a:t>
            </a:r>
          </a:p>
          <a:p>
            <a:pPr marL="0" indent="0">
              <a:buNone/>
            </a:pPr>
            <a:r>
              <a:rPr lang="en-US" dirty="0" smtClean="0"/>
              <a:t>1- vascular plants</a:t>
            </a:r>
          </a:p>
          <a:p>
            <a:pPr marL="0" indent="0">
              <a:buNone/>
            </a:pPr>
            <a:r>
              <a:rPr lang="en-US" dirty="0" smtClean="0"/>
              <a:t>2- nonvascular plants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563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Vascular and nonvascular plants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36" y="1417638"/>
            <a:ext cx="9067464" cy="452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234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Nonvascular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Examples: Moses, liverworts and hornworts.</a:t>
            </a:r>
          </a:p>
          <a:p>
            <a:r>
              <a:rPr lang="en-US" dirty="0" smtClean="0"/>
              <a:t>They don’t have specialized tissues to move water and nutrients through the plant.</a:t>
            </a:r>
          </a:p>
          <a:p>
            <a:r>
              <a:rPr lang="en-US" dirty="0" smtClean="0"/>
              <a:t>Depend on diffusion to move materials from one part to another.</a:t>
            </a:r>
          </a:p>
          <a:p>
            <a:r>
              <a:rPr lang="en-US" dirty="0" smtClean="0"/>
              <a:t>They are small in size.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222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Vascular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They have vascular tissue: specialized tissue for the transport of water and nutrients.</a:t>
            </a:r>
          </a:p>
          <a:p>
            <a:r>
              <a:rPr lang="en-US" dirty="0" smtClean="0"/>
              <a:t>They can be of different sizes and shapes.</a:t>
            </a:r>
          </a:p>
          <a:p>
            <a:r>
              <a:rPr lang="en-US" dirty="0" smtClean="0"/>
              <a:t>Live almost everywhere</a:t>
            </a:r>
          </a:p>
          <a:p>
            <a:r>
              <a:rPr lang="en-US" dirty="0" smtClean="0"/>
              <a:t>Have true roots, stems and leaves.</a:t>
            </a:r>
          </a:p>
          <a:p>
            <a:r>
              <a:rPr lang="en-US" dirty="0" smtClean="0"/>
              <a:t>Are  divided into three groups: seedless plants, flowering plants with seeds and nonflowering plants with seeds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447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Seedless plants</a:t>
            </a:r>
            <a:endParaRPr lang="en-US" dirty="0"/>
          </a:p>
        </p:txBody>
      </p:sp>
      <p:sp>
        <p:nvSpPr>
          <p:cNvPr id="4" name="Text Box 7" descr="藍色面紙"/>
          <p:cNvSpPr txBox="1">
            <a:spLocks noChangeArrowheads="1"/>
          </p:cNvSpPr>
          <p:nvPr/>
        </p:nvSpPr>
        <p:spPr bwMode="auto">
          <a:xfrm>
            <a:off x="2819400" y="1803400"/>
            <a:ext cx="4267200" cy="71120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rgbClr val="7357D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kumimoji="1" lang="en-US" altLang="zh-TW" sz="4000" b="1" dirty="0" smtClean="0"/>
              <a:t>Seedless plants</a:t>
            </a:r>
            <a:endParaRPr kumimoji="1" lang="en-US" altLang="zh-TW" sz="3600" dirty="0"/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2895600" y="2514600"/>
            <a:ext cx="3962400" cy="1143000"/>
            <a:chOff x="1824" y="1584"/>
            <a:chExt cx="2496" cy="720"/>
          </a:xfrm>
        </p:grpSpPr>
        <p:sp>
          <p:nvSpPr>
            <p:cNvPr id="6" name="Line 12"/>
            <p:cNvSpPr>
              <a:spLocks noChangeShapeType="1"/>
            </p:cNvSpPr>
            <p:nvPr/>
          </p:nvSpPr>
          <p:spPr bwMode="auto">
            <a:xfrm flipH="1">
              <a:off x="1824" y="1920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13"/>
            <p:cNvSpPr>
              <a:spLocks noChangeShapeType="1"/>
            </p:cNvSpPr>
            <p:nvPr/>
          </p:nvSpPr>
          <p:spPr bwMode="auto">
            <a:xfrm>
              <a:off x="1836" y="1920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15"/>
            <p:cNvSpPr>
              <a:spLocks noChangeShapeType="1"/>
            </p:cNvSpPr>
            <p:nvPr/>
          </p:nvSpPr>
          <p:spPr bwMode="auto">
            <a:xfrm>
              <a:off x="3120" y="1584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16"/>
            <p:cNvSpPr>
              <a:spLocks noChangeShapeType="1"/>
            </p:cNvSpPr>
            <p:nvPr/>
          </p:nvSpPr>
          <p:spPr bwMode="auto">
            <a:xfrm flipH="1">
              <a:off x="3072" y="1920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17"/>
            <p:cNvSpPr>
              <a:spLocks noChangeShapeType="1"/>
            </p:cNvSpPr>
            <p:nvPr/>
          </p:nvSpPr>
          <p:spPr bwMode="auto">
            <a:xfrm>
              <a:off x="4308" y="1920"/>
              <a:ext cx="0" cy="3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" name="Text Box 10" descr="綠色大理石"/>
          <p:cNvSpPr txBox="1">
            <a:spLocks noChangeArrowheads="1"/>
          </p:cNvSpPr>
          <p:nvPr/>
        </p:nvSpPr>
        <p:spPr bwMode="auto">
          <a:xfrm>
            <a:off x="1066800" y="3657600"/>
            <a:ext cx="3429000" cy="584776"/>
          </a:xfrm>
          <a:prstGeom prst="rect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kumimoji="1" lang="en-US" altLang="zh-TW" sz="3200" b="1" dirty="0" smtClean="0">
                <a:solidFill>
                  <a:srgbClr val="FFFF00"/>
                </a:solidFill>
                <a:latin typeface="Arial" charset="0"/>
              </a:rPr>
              <a:t>Vascular Plants</a:t>
            </a:r>
            <a:endParaRPr kumimoji="1" lang="en-US" altLang="zh-TW" sz="3200" b="1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12" name="Text Box 8" descr="紫色篩網"/>
          <p:cNvSpPr txBox="1">
            <a:spLocks noChangeArrowheads="1"/>
          </p:cNvSpPr>
          <p:nvPr/>
        </p:nvSpPr>
        <p:spPr bwMode="auto">
          <a:xfrm>
            <a:off x="5181600" y="3657600"/>
            <a:ext cx="3429000" cy="1077218"/>
          </a:xfrm>
          <a:prstGeom prst="rect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kumimoji="1" lang="en-US" altLang="zh-TW" sz="3200" b="1" dirty="0" smtClean="0">
                <a:solidFill>
                  <a:srgbClr val="FFFF00"/>
                </a:solidFill>
                <a:latin typeface="Arial" charset="0"/>
              </a:rPr>
              <a:t>Nonvascular </a:t>
            </a:r>
            <a:r>
              <a:rPr kumimoji="1" lang="en-US" altLang="zh-TW" sz="3200" b="1" dirty="0">
                <a:solidFill>
                  <a:srgbClr val="FFFF00"/>
                </a:solidFill>
                <a:latin typeface="Arial" charset="0"/>
              </a:rPr>
              <a:t>Plants</a:t>
            </a:r>
          </a:p>
        </p:txBody>
      </p:sp>
      <p:cxnSp>
        <p:nvCxnSpPr>
          <p:cNvPr id="14" name="Straight Arrow Connector 13"/>
          <p:cNvCxnSpPr>
            <a:stCxn id="12" idx="2"/>
          </p:cNvCxnSpPr>
          <p:nvPr/>
        </p:nvCxnSpPr>
        <p:spPr>
          <a:xfrm>
            <a:off x="6896100" y="4734818"/>
            <a:ext cx="0" cy="7746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573103" y="4242376"/>
            <a:ext cx="0" cy="623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1418506" y="4866170"/>
            <a:ext cx="2573103" cy="79178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Ferns 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6036896" y="5509494"/>
            <a:ext cx="1962815" cy="94024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Mosses, liverworts and hornworts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598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  <p:bldP spid="12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Types of Mosses</a:t>
            </a:r>
            <a:endParaRPr lang="en-US" dirty="0"/>
          </a:p>
        </p:txBody>
      </p:sp>
      <p:pic>
        <p:nvPicPr>
          <p:cNvPr id="4" name="Picture 1032" descr="C:\Project\Classification\moss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24" y="1143000"/>
            <a:ext cx="268922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36" descr="D:\Biology\mosses_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2" b="32562"/>
          <a:stretch>
            <a:fillRect/>
          </a:stretch>
        </p:blipFill>
        <p:spPr bwMode="auto">
          <a:xfrm>
            <a:off x="4085763" y="1417638"/>
            <a:ext cx="4267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34" descr="C:\Project\Classification\moss4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338" y="4391025"/>
            <a:ext cx="266700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35" descr="D:\Biology\mosses_1.gif"/>
          <p:cNvPicPr>
            <a:picLocks noChangeAspect="1" noChangeArrowheads="1"/>
          </p:cNvPicPr>
          <p:nvPr/>
        </p:nvPicPr>
        <p:blipFill>
          <a:blip r:embed="rId5">
            <a:lum bright="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17" r="21213"/>
          <a:stretch>
            <a:fillRect/>
          </a:stretch>
        </p:blipFill>
        <p:spPr bwMode="auto">
          <a:xfrm>
            <a:off x="4085763" y="4148042"/>
            <a:ext cx="4267200" cy="267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788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Warm up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37024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How many types of plants do you know? Can you name them.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428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My Documents\My Pictures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80"/>
          <a:stretch>
            <a:fillRect/>
          </a:stretch>
        </p:blipFill>
        <p:spPr bwMode="auto">
          <a:xfrm>
            <a:off x="4880752" y="1184605"/>
            <a:ext cx="41148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Mosses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293" y="1600200"/>
            <a:ext cx="4687459" cy="4338175"/>
          </a:xfrm>
        </p:spPr>
        <p:txBody>
          <a:bodyPr>
            <a:normAutofit/>
          </a:bodyPr>
          <a:lstStyle/>
          <a:p>
            <a:r>
              <a:rPr kumimoji="1" lang="en-US" altLang="zh-TW" b="1" dirty="0">
                <a:solidFill>
                  <a:srgbClr val="0000FF"/>
                </a:solidFill>
              </a:rPr>
              <a:t>No true roots,  No vascular tissues (no transport)</a:t>
            </a:r>
          </a:p>
          <a:p>
            <a:r>
              <a:rPr kumimoji="1" lang="en-US" altLang="zh-TW" b="1" dirty="0">
                <a:solidFill>
                  <a:srgbClr val="0000FF"/>
                </a:solidFill>
              </a:rPr>
              <a:t>Simple stems &amp; </a:t>
            </a:r>
            <a:r>
              <a:rPr kumimoji="1" lang="en-US" altLang="zh-TW" b="1" dirty="0" smtClean="0">
                <a:solidFill>
                  <a:srgbClr val="0000FF"/>
                </a:solidFill>
              </a:rPr>
              <a:t>leaves</a:t>
            </a:r>
          </a:p>
          <a:p>
            <a:r>
              <a:rPr kumimoji="1" lang="en-US" altLang="zh-TW" b="1" dirty="0">
                <a:solidFill>
                  <a:srgbClr val="0000FF"/>
                </a:solidFill>
              </a:rPr>
              <a:t>Have </a:t>
            </a:r>
            <a:r>
              <a:rPr kumimoji="1" lang="en-US" altLang="zh-TW" b="1" dirty="0">
                <a:solidFill>
                  <a:srgbClr val="FF0000"/>
                </a:solidFill>
              </a:rPr>
              <a:t>rhizoids</a:t>
            </a:r>
            <a:r>
              <a:rPr kumimoji="1" lang="en-US" altLang="zh-TW" b="1" dirty="0">
                <a:solidFill>
                  <a:srgbClr val="0000FF"/>
                </a:solidFill>
              </a:rPr>
              <a:t> for </a:t>
            </a:r>
            <a:r>
              <a:rPr kumimoji="1" lang="en-US" altLang="zh-TW" b="1" dirty="0" smtClean="0">
                <a:solidFill>
                  <a:srgbClr val="0000FF"/>
                </a:solidFill>
              </a:rPr>
              <a:t>anchorage.</a:t>
            </a:r>
          </a:p>
          <a:p>
            <a:r>
              <a:rPr kumimoji="1" lang="en-US" altLang="zh-TW" b="1" dirty="0" smtClean="0">
                <a:solidFill>
                  <a:srgbClr val="0000FF"/>
                </a:solidFill>
              </a:rPr>
              <a:t>Live in </a:t>
            </a:r>
            <a:r>
              <a:rPr kumimoji="1" lang="en-US" altLang="zh-TW" b="1" dirty="0" smtClean="0">
                <a:solidFill>
                  <a:srgbClr val="FF0000"/>
                </a:solidFill>
              </a:rPr>
              <a:t>Damp</a:t>
            </a:r>
            <a:r>
              <a:rPr kumimoji="1" lang="en-US" altLang="zh-TW" b="1" dirty="0" smtClean="0">
                <a:solidFill>
                  <a:srgbClr val="0000FF"/>
                </a:solidFill>
              </a:rPr>
              <a:t> </a:t>
            </a:r>
            <a:r>
              <a:rPr kumimoji="1" lang="en-US" altLang="zh-TW" b="1" dirty="0">
                <a:solidFill>
                  <a:srgbClr val="0000FF"/>
                </a:solidFill>
              </a:rPr>
              <a:t>terrestrial land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321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692"/>
            <a:ext cx="8229600" cy="6491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Life cycle of mosses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20" y="890756"/>
            <a:ext cx="8779748" cy="569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506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28" y="3422650"/>
            <a:ext cx="3911600" cy="2908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54100" cy="2603500"/>
          </a:xfrm>
          <a:prstGeom prst="rect">
            <a:avLst/>
          </a:prstGeom>
        </p:spPr>
      </p:pic>
      <p:pic>
        <p:nvPicPr>
          <p:cNvPr id="4" name="Picture 9" descr="C:\Project\Classification\fern4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262" y="3892936"/>
            <a:ext cx="4137904" cy="281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Seedless vascular plants: Ferns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799"/>
          </a:xfrm>
        </p:spPr>
        <p:txBody>
          <a:bodyPr/>
          <a:lstStyle/>
          <a:p>
            <a:r>
              <a:rPr kumimoji="1" lang="en-US" altLang="zh-TW" b="1" dirty="0">
                <a:solidFill>
                  <a:srgbClr val="000000"/>
                </a:solidFill>
              </a:rPr>
              <a:t>roots, feathery leaves &amp; underground stems</a:t>
            </a:r>
          </a:p>
          <a:p>
            <a:r>
              <a:rPr kumimoji="1" lang="en-US" altLang="zh-TW" b="1" dirty="0">
                <a:solidFill>
                  <a:srgbClr val="000000"/>
                </a:solidFill>
              </a:rPr>
              <a:t>have </a:t>
            </a:r>
            <a:r>
              <a:rPr kumimoji="1"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vascular tissues</a:t>
            </a:r>
            <a:r>
              <a:rPr kumimoji="1" lang="en-US" altLang="zh-TW" b="1" dirty="0">
                <a:solidFill>
                  <a:srgbClr val="000000"/>
                </a:solidFill>
              </a:rPr>
              <a:t> (transport &amp; support)</a:t>
            </a:r>
          </a:p>
          <a:p>
            <a:r>
              <a:rPr kumimoji="1"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Spore-producing organ</a:t>
            </a:r>
            <a:r>
              <a:rPr kumimoji="1" lang="en-US" altLang="zh-TW" b="1" dirty="0">
                <a:solidFill>
                  <a:srgbClr val="FF0000"/>
                </a:solidFill>
              </a:rPr>
              <a:t> </a:t>
            </a:r>
            <a:r>
              <a:rPr kumimoji="1" lang="en-US" altLang="zh-TW" b="1" dirty="0">
                <a:solidFill>
                  <a:srgbClr val="000000"/>
                </a:solidFill>
              </a:rPr>
              <a:t>on the underside  of leaves (reproduction)</a:t>
            </a:r>
          </a:p>
          <a:p>
            <a:r>
              <a:rPr kumimoji="1"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Damp</a:t>
            </a:r>
            <a:r>
              <a:rPr kumimoji="1" lang="en-US" altLang="zh-TW" b="1" dirty="0">
                <a:solidFill>
                  <a:srgbClr val="000000"/>
                </a:solidFill>
              </a:rPr>
              <a:t> &amp; </a:t>
            </a:r>
            <a:r>
              <a:rPr kumimoji="1" lang="en-US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shady</a:t>
            </a:r>
            <a:r>
              <a:rPr kumimoji="1" lang="en-US" altLang="zh-TW" b="1" dirty="0">
                <a:solidFill>
                  <a:srgbClr val="000000"/>
                </a:solidFill>
              </a:rPr>
              <a:t> </a:t>
            </a:r>
            <a:r>
              <a:rPr kumimoji="1" lang="en-US" altLang="zh-TW" b="1" dirty="0" smtClean="0">
                <a:solidFill>
                  <a:srgbClr val="000000"/>
                </a:solidFill>
              </a:rPr>
              <a:t>places</a:t>
            </a:r>
          </a:p>
          <a:p>
            <a:r>
              <a:rPr kumimoji="1" lang="en-US" altLang="zh-TW" b="1" dirty="0" smtClean="0">
                <a:solidFill>
                  <a:srgbClr val="000000"/>
                </a:solidFill>
              </a:rPr>
              <a:t>Example: ferns, horsetail and club </a:t>
            </a:r>
            <a:r>
              <a:rPr kumimoji="1" lang="en-US" altLang="zh-TW" b="1" dirty="0" err="1" smtClean="0">
                <a:solidFill>
                  <a:srgbClr val="000000"/>
                </a:solidFill>
              </a:rPr>
              <a:t>mosse</a:t>
            </a:r>
            <a:endParaRPr kumimoji="1" lang="en-US" altLang="zh-TW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734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362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four characteristics between plants?</a:t>
            </a:r>
          </a:p>
          <a:p>
            <a:r>
              <a:rPr lang="en-US" dirty="0" smtClean="0"/>
              <a:t>Describe the lifecycle of a plant.</a:t>
            </a:r>
          </a:p>
          <a:p>
            <a:r>
              <a:rPr lang="en-US" dirty="0" smtClean="0"/>
              <a:t>Classify the different groups of plants.</a:t>
            </a:r>
          </a:p>
          <a:p>
            <a:r>
              <a:rPr lang="en-US" dirty="0" smtClean="0"/>
              <a:t>Differentiate between mosses and ferns.</a:t>
            </a:r>
          </a:p>
          <a:p>
            <a:r>
              <a:rPr lang="en-US" dirty="0" smtClean="0"/>
              <a:t>What is the difference between gametophyte of a moss and that of a fern.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252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64880"/>
          </a:xfrm>
        </p:spPr>
        <p:txBody>
          <a:bodyPr/>
          <a:lstStyle/>
          <a:p>
            <a:r>
              <a:rPr lang="en-US" dirty="0" smtClean="0"/>
              <a:t>The skill worksheets</a:t>
            </a:r>
          </a:p>
          <a:p>
            <a:r>
              <a:rPr lang="en-US" dirty="0" smtClean="0"/>
              <a:t>Section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75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80558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Identify </a:t>
            </a:r>
            <a:r>
              <a:rPr lang="en-US" sz="2800" b="1" dirty="0"/>
              <a:t>four characteristics that all plants share.</a:t>
            </a:r>
            <a:endParaRPr lang="en-US" sz="2800" dirty="0"/>
          </a:p>
          <a:p>
            <a:r>
              <a:rPr lang="en-US" sz="2800" b="1" dirty="0" smtClean="0"/>
              <a:t>Distinguish  </a:t>
            </a:r>
            <a:r>
              <a:rPr lang="en-US" sz="2800" b="1" dirty="0"/>
              <a:t>between sporophyte and gametophyte.</a:t>
            </a:r>
            <a:endParaRPr lang="en-US" sz="2800" dirty="0"/>
          </a:p>
          <a:p>
            <a:r>
              <a:rPr lang="en-US" sz="2800" b="1" dirty="0" smtClean="0"/>
              <a:t>Define </a:t>
            </a:r>
            <a:r>
              <a:rPr lang="en-US" sz="2800" b="1" dirty="0"/>
              <a:t>nonvascular plants.</a:t>
            </a:r>
            <a:endParaRPr lang="en-US" sz="2800" dirty="0"/>
          </a:p>
          <a:p>
            <a:r>
              <a:rPr lang="en-US" sz="2800" b="1" dirty="0" smtClean="0"/>
              <a:t>Define </a:t>
            </a:r>
            <a:r>
              <a:rPr lang="en-US" sz="2800" b="1" dirty="0"/>
              <a:t>vascular plants.</a:t>
            </a:r>
            <a:endParaRPr lang="en-US" sz="2800" dirty="0"/>
          </a:p>
          <a:p>
            <a:r>
              <a:rPr lang="en-US" sz="2800" b="1" dirty="0" smtClean="0"/>
              <a:t>Recognize </a:t>
            </a:r>
            <a:r>
              <a:rPr lang="en-US" sz="2800" b="1" dirty="0"/>
              <a:t>mosses an an example of nonvascular plants.</a:t>
            </a:r>
            <a:endParaRPr lang="en-US" sz="2800" dirty="0"/>
          </a:p>
          <a:p>
            <a:r>
              <a:rPr lang="en-US" sz="2800" b="1" dirty="0" smtClean="0"/>
              <a:t>Describe </a:t>
            </a:r>
            <a:r>
              <a:rPr lang="en-US" sz="2800" b="1" dirty="0"/>
              <a:t>the life cycle of a moss.</a:t>
            </a:r>
            <a:endParaRPr lang="en-US" sz="2800" dirty="0"/>
          </a:p>
          <a:p>
            <a:r>
              <a:rPr lang="en-US" sz="2800" b="1" dirty="0" smtClean="0"/>
              <a:t>Recognize </a:t>
            </a:r>
            <a:r>
              <a:rPr lang="en-US" sz="2800" b="1" dirty="0"/>
              <a:t>ferns as seedless vascular plants.</a:t>
            </a:r>
            <a:endParaRPr lang="en-US" sz="2800" dirty="0"/>
          </a:p>
          <a:p>
            <a:r>
              <a:rPr lang="en-US" sz="2800" b="1" dirty="0" smtClean="0"/>
              <a:t>Describe </a:t>
            </a:r>
            <a:r>
              <a:rPr lang="en-US" sz="2800" b="1" dirty="0"/>
              <a:t>the lifecycle of a fern.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37858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0" y="2374900"/>
            <a:ext cx="6985000" cy="4483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67263"/>
            <a:ext cx="9144000" cy="1121556"/>
          </a:xfrm>
        </p:spPr>
        <p:txBody>
          <a:bodyPr/>
          <a:lstStyle/>
          <a:p>
            <a:r>
              <a:rPr lang="en-US" dirty="0" smtClean="0"/>
              <a:t>How can you differentiate a plant from an animal?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673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92086"/>
          </a:xfrm>
        </p:spPr>
        <p:txBody>
          <a:bodyPr/>
          <a:lstStyle/>
          <a:p>
            <a:r>
              <a:rPr lang="en-US" dirty="0" smtClean="0"/>
              <a:t>Plants come in different sizes and different shapes. So, what do cactuses, water lilies ferns and all other plants have in common?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917" y="3428999"/>
            <a:ext cx="2432369" cy="20701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362" y="4114801"/>
            <a:ext cx="1926138" cy="19086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4057" y="3269343"/>
            <a:ext cx="2113278" cy="222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484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690166"/>
            <a:ext cx="8050827" cy="47418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60746" y="723157"/>
            <a:ext cx="6016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1-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83235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7812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79689" y="0"/>
            <a:ext cx="6231467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2- Cuticle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26544"/>
            <a:ext cx="8229600" cy="2858911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Most plants live on dry land and need sunlight to live. But why don’t plants dry out?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A cuticle is a waxy layer that coats most of the surfaces of plants that are exposed to air and keeps plants from drying out.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250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2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3- cell wall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9866"/>
            <a:ext cx="8229600" cy="232268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How do plants stay upright?</a:t>
            </a:r>
          </a:p>
          <a:p>
            <a:r>
              <a:rPr lang="en-US" sz="2800" dirty="0" smtClean="0"/>
              <a:t>Carbohydrates and proteins in the cell wall form a hard material.</a:t>
            </a:r>
          </a:p>
          <a:p>
            <a:r>
              <a:rPr lang="en-US" sz="2800" dirty="0" smtClean="0"/>
              <a:t>Cell wall support and protect the plant cell.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300" y="2993952"/>
            <a:ext cx="6264078" cy="386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889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 Reproduction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Plants have two stages in their lifecycle:</a:t>
            </a:r>
          </a:p>
          <a:p>
            <a:pPr marL="0" indent="0">
              <a:buNone/>
            </a:pPr>
            <a:r>
              <a:rPr lang="en-US" dirty="0" smtClean="0"/>
              <a:t>1-  the sporophyte stage </a:t>
            </a:r>
          </a:p>
          <a:p>
            <a:pPr marL="0" indent="0">
              <a:buNone/>
            </a:pPr>
            <a:r>
              <a:rPr lang="en-US" dirty="0" smtClean="0"/>
              <a:t>2- the gametophyte stage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981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572</Words>
  <Application>Microsoft Macintosh PowerPoint</Application>
  <PresentationFormat>On-screen Show (4:3)</PresentationFormat>
  <Paragraphs>80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Introduction to plants</vt:lpstr>
      <vt:lpstr>Warm up</vt:lpstr>
      <vt:lpstr>Objectives </vt:lpstr>
      <vt:lpstr>Introduction </vt:lpstr>
      <vt:lpstr>Characteristics of plants</vt:lpstr>
      <vt:lpstr>PowerPoint Presentation</vt:lpstr>
      <vt:lpstr>2- Cuticle </vt:lpstr>
      <vt:lpstr>3- cell wall</vt:lpstr>
      <vt:lpstr>4- Reproduction </vt:lpstr>
      <vt:lpstr>Sporophyte and gametophyte stages </vt:lpstr>
      <vt:lpstr>PowerPoint Presentation</vt:lpstr>
      <vt:lpstr>Sporophyte stage</vt:lpstr>
      <vt:lpstr>Gametophyte stage</vt:lpstr>
      <vt:lpstr>Plant classification</vt:lpstr>
      <vt:lpstr>Vascular and nonvascular plants</vt:lpstr>
      <vt:lpstr>Nonvascular plants</vt:lpstr>
      <vt:lpstr>Vascular plants</vt:lpstr>
      <vt:lpstr>Seedless plants</vt:lpstr>
      <vt:lpstr>Types of Mosses</vt:lpstr>
      <vt:lpstr>Characteristics of Mosses</vt:lpstr>
      <vt:lpstr>Life cycle of mosses</vt:lpstr>
      <vt:lpstr>Seedless vascular plants: Ferns</vt:lpstr>
      <vt:lpstr>PowerPoint Presentation</vt:lpstr>
      <vt:lpstr>Wrap up</vt:lpstr>
      <vt:lpstr>Assignments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plants</dc:title>
  <dc:creator>Inas Nasr</dc:creator>
  <cp:lastModifiedBy>Inas Nasr</cp:lastModifiedBy>
  <cp:revision>20</cp:revision>
  <dcterms:created xsi:type="dcterms:W3CDTF">2012-03-03T17:14:41Z</dcterms:created>
  <dcterms:modified xsi:type="dcterms:W3CDTF">2012-03-04T11:29:42Z</dcterms:modified>
</cp:coreProperties>
</file>