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67" r:id="rId15"/>
    <p:sldId id="271" r:id="rId16"/>
    <p:sldId id="272" r:id="rId17"/>
    <p:sldId id="274" r:id="rId18"/>
    <p:sldId id="273" r:id="rId19"/>
    <p:sldId id="276" r:id="rId20"/>
    <p:sldId id="275" r:id="rId21"/>
    <p:sldId id="277" r:id="rId22"/>
    <p:sldId id="278" r:id="rId23"/>
    <p:sldId id="280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F325"/>
    <a:srgbClr val="D410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1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3900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4208929"/>
            <a:ext cx="5458968" cy="10486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5257800"/>
            <a:ext cx="5458968" cy="62179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00000"/>
              <a:buFont typeface="Wingdings 2" pitchFamily="18" charset="2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90525"/>
            <a:ext cx="5504688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2200" b="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B1A24CD3-204F-4468-8EE4-28A6668D006A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8688" y="6356350"/>
            <a:ext cx="4736592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6494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5720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052" y="990600"/>
            <a:ext cx="3566160" cy="51355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746811" y="268288"/>
            <a:ext cx="4114800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1365" y="6124014"/>
            <a:ext cx="1752600" cy="365125"/>
          </a:xfrm>
        </p:spPr>
        <p:txBody>
          <a:bodyPr/>
          <a:lstStyle>
            <a:lvl1pPr algn="l">
              <a:defRPr/>
            </a:lvl1pPr>
          </a:lstStyle>
          <a:p>
            <a:fld id="{B1A24CD3-204F-4468-8EE4-28A6668D006A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3863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760258" y="990600"/>
            <a:ext cx="4096512" cy="561181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16775" y="268288"/>
            <a:ext cx="1639457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6858000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35471" y="268288"/>
            <a:ext cx="720761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3006726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352800" y="268288"/>
            <a:ext cx="47019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33528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/>
          </p:nvPr>
        </p:nvSpPr>
        <p:spPr>
          <a:xfrm>
            <a:off x="57505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3799" y="1035424"/>
            <a:ext cx="1322295" cy="5090739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35424"/>
            <a:ext cx="6019800" cy="510978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B1A24CD3-204F-4468-8EE4-28A6668D006A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25603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399" y="4171950"/>
            <a:ext cx="5457919" cy="1085850"/>
          </a:xfrm>
        </p:spPr>
        <p:txBody>
          <a:bodyPr>
            <a:normAutofit/>
          </a:bodyPr>
          <a:lstStyle>
            <a:lvl1pPr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1" y="5257799"/>
            <a:ext cx="5457918" cy="618565"/>
          </a:xfrm>
        </p:spPr>
        <p:txBody>
          <a:bodyPr>
            <a:normAutofit/>
          </a:bodyPr>
          <a:lstStyle>
            <a:lvl1pPr marL="0" indent="0" algn="l">
              <a:spcBef>
                <a:spcPct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spcBef>
                <a:spcPct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89965"/>
            <a:ext cx="5499847" cy="365125"/>
          </a:xfrm>
        </p:spPr>
        <p:txBody>
          <a:bodyPr/>
          <a:lstStyle>
            <a:lvl1pPr>
              <a:defRPr sz="2200" b="0" baseline="0">
                <a:solidFill>
                  <a:schemeClr val="bg1"/>
                </a:solidFill>
              </a:defRPr>
            </a:lvl1pPr>
          </a:lstStyle>
          <a:p>
            <a:fld id="{B1A24CD3-204F-4468-8EE4-28A6668D006A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3847" y="6356350"/>
            <a:ext cx="473411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5459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200400" y="2877671"/>
            <a:ext cx="5646867" cy="12801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,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8423" y="914400"/>
            <a:ext cx="650837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8423" y="2209800"/>
            <a:ext cx="6508377" cy="3916363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B1A24CD3-204F-4468-8EE4-28A6668D006A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8423" y="6356350"/>
            <a:ext cx="492685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1694" y="361016"/>
            <a:ext cx="506506" cy="365125"/>
          </a:xfrm>
        </p:spPr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5" y="1976718"/>
            <a:ext cx="1645920" cy="46257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58952" y="268288"/>
            <a:ext cx="1099073" cy="635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1" y="3429000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9801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600" y="6356350"/>
            <a:ext cx="1622612" cy="365125"/>
          </a:xfrm>
        </p:spPr>
        <p:txBody>
          <a:bodyPr/>
          <a:lstStyle/>
          <a:p>
            <a:fld id="{B1A24CD3-204F-4468-8EE4-28A6668D006A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53115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4773706"/>
            <a:ext cx="2971800" cy="18445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354" y="3429001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354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1212" y="6104965"/>
            <a:ext cx="506506" cy="365125"/>
          </a:xfrm>
        </p:spPr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4" y="268288"/>
            <a:ext cx="2971800" cy="443865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244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8835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79391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79391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2214562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57199" y="4224973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6508377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2209800"/>
            <a:ext cx="6508377" cy="3916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98659" y="6356350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B1A24CD3-204F-4468-8EE4-28A6668D006A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812" y="6356350"/>
            <a:ext cx="6007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00" b="1">
                <a:solidFill>
                  <a:schemeClr val="bg1"/>
                </a:solidFill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wmf"/><Relationship Id="rId3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wmf"/><Relationship Id="rId3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Relationship Id="rId3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Relationship Id="rId3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2.wmf"/><Relationship Id="rId3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wmf"/><Relationship Id="rId3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wmf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Motion and Forces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Chapter 2 section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497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 force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unbalanced forces act in opposite directions you can find the net </a:t>
            </a:r>
            <a:r>
              <a:rPr lang="en-US" dirty="0" smtClean="0"/>
              <a:t>force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Net force</a:t>
            </a:r>
          </a:p>
          <a:p>
            <a:pPr lvl="2">
              <a:lnSpc>
                <a:spcPct val="80000"/>
              </a:lnSpc>
            </a:pPr>
            <a:r>
              <a:rPr lang="en-US" sz="2000" dirty="0"/>
              <a:t>Magnitude</a:t>
            </a:r>
          </a:p>
          <a:p>
            <a:pPr lvl="3">
              <a:lnSpc>
                <a:spcPct val="80000"/>
              </a:lnSpc>
            </a:pPr>
            <a:r>
              <a:rPr lang="en-US" dirty="0"/>
              <a:t>The difference between the two forces</a:t>
            </a:r>
          </a:p>
          <a:p>
            <a:pPr lvl="3">
              <a:lnSpc>
                <a:spcPct val="80000"/>
              </a:lnSpc>
            </a:pPr>
            <a:endParaRPr lang="en-US" dirty="0"/>
          </a:p>
          <a:p>
            <a:pPr lvl="2">
              <a:lnSpc>
                <a:spcPct val="80000"/>
              </a:lnSpc>
            </a:pPr>
            <a:r>
              <a:rPr lang="en-US" sz="2000" dirty="0"/>
              <a:t>Direction</a:t>
            </a:r>
          </a:p>
          <a:p>
            <a:pPr lvl="3">
              <a:lnSpc>
                <a:spcPct val="80000"/>
              </a:lnSpc>
            </a:pPr>
            <a:r>
              <a:rPr lang="en-US" dirty="0"/>
              <a:t>Direction of the largest force</a:t>
            </a:r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54065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42900"/>
            <a:ext cx="6508377" cy="1143000"/>
          </a:xfrm>
        </p:spPr>
        <p:txBody>
          <a:bodyPr/>
          <a:lstStyle/>
          <a:p>
            <a:r>
              <a:rPr lang="en-US" dirty="0" smtClean="0"/>
              <a:t>Unbalanced forces</a:t>
            </a:r>
            <a:endParaRPr lang="en-US" dirty="0"/>
          </a:p>
        </p:txBody>
      </p:sp>
      <p:pic>
        <p:nvPicPr>
          <p:cNvPr id="4" name="Picture 5" descr="MCj01977390000[1]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2238" b="-32238"/>
          <a:stretch>
            <a:fillRect/>
          </a:stretch>
        </p:blipFill>
        <p:spPr bwMode="auto">
          <a:xfrm>
            <a:off x="793376" y="1353936"/>
            <a:ext cx="6508377" cy="3916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376" y="4589229"/>
            <a:ext cx="6172200" cy="93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2283681" y="5519504"/>
            <a:ext cx="41195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dirty="0"/>
              <a:t>3 N, right – 6 N, left = 3N, left</a:t>
            </a:r>
          </a:p>
        </p:txBody>
      </p:sp>
    </p:spTree>
    <p:extLst>
      <p:ext uri="{BB962C8B-B14F-4D97-AF65-F5344CB8AC3E}">
        <p14:creationId xmlns:p14="http://schemas.microsoft.com/office/powerpoint/2010/main" val="2598665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42900"/>
            <a:ext cx="6508377" cy="1143000"/>
          </a:xfrm>
        </p:spPr>
        <p:txBody>
          <a:bodyPr/>
          <a:lstStyle/>
          <a:p>
            <a:r>
              <a:rPr lang="en-US" dirty="0" smtClean="0"/>
              <a:t>Unbalanced forces</a:t>
            </a:r>
            <a:endParaRPr lang="en-US" dirty="0"/>
          </a:p>
        </p:txBody>
      </p:sp>
      <p:pic>
        <p:nvPicPr>
          <p:cNvPr id="4" name="Picture 8" descr="MCj03659740000[1]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0232" b="-30232"/>
          <a:stretch>
            <a:fillRect/>
          </a:stretch>
        </p:blipFill>
        <p:spPr bwMode="auto">
          <a:xfrm>
            <a:off x="622142" y="1599467"/>
            <a:ext cx="6508377" cy="3916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361" y="4854401"/>
            <a:ext cx="5181600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2322940" y="5715000"/>
            <a:ext cx="32400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dirty="0"/>
              <a:t>4 N, left – 10 N, right =</a:t>
            </a:r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5628901" y="5715000"/>
            <a:ext cx="1336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dirty="0"/>
              <a:t>6N, right</a:t>
            </a:r>
          </a:p>
        </p:txBody>
      </p:sp>
    </p:spTree>
    <p:extLst>
      <p:ext uri="{BB962C8B-B14F-4D97-AF65-F5344CB8AC3E}">
        <p14:creationId xmlns:p14="http://schemas.microsoft.com/office/powerpoint/2010/main" val="4189244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42900"/>
            <a:ext cx="6508377" cy="1143000"/>
          </a:xfrm>
        </p:spPr>
        <p:txBody>
          <a:bodyPr/>
          <a:lstStyle/>
          <a:p>
            <a:r>
              <a:rPr lang="en-US" dirty="0" smtClean="0"/>
              <a:t>Unbalanced forces</a:t>
            </a:r>
            <a:endParaRPr lang="en-US" dirty="0"/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064" t="1" r="-82769" b="-31602"/>
          <a:stretch/>
        </p:blipFill>
        <p:spPr bwMode="auto">
          <a:xfrm>
            <a:off x="457200" y="1485900"/>
            <a:ext cx="7970838" cy="4795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0" y="5105400"/>
            <a:ext cx="6762750" cy="915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833721" y="6053138"/>
            <a:ext cx="3435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dirty="0"/>
              <a:t>5 N, right + 10 N, right =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275263" y="6039529"/>
            <a:ext cx="1506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dirty="0"/>
              <a:t>15N, right</a:t>
            </a:r>
          </a:p>
        </p:txBody>
      </p:sp>
    </p:spTree>
    <p:extLst>
      <p:ext uri="{BB962C8B-B14F-4D97-AF65-F5344CB8AC3E}">
        <p14:creationId xmlns:p14="http://schemas.microsoft.com/office/powerpoint/2010/main" val="1749305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42900"/>
            <a:ext cx="6508377" cy="1143000"/>
          </a:xfrm>
        </p:spPr>
        <p:txBody>
          <a:bodyPr/>
          <a:lstStyle/>
          <a:p>
            <a:r>
              <a:rPr lang="en-US" dirty="0" smtClean="0"/>
              <a:t>Balanced or unbalanced forces?????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268" b="-6268"/>
          <a:stretch>
            <a:fillRect/>
          </a:stretch>
        </p:blipFill>
        <p:spPr bwMode="auto">
          <a:xfrm>
            <a:off x="457199" y="2209800"/>
            <a:ext cx="8057935" cy="44813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27047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Inertia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r>
              <a:rPr lang="en-US" sz="3600" dirty="0" smtClean="0"/>
              <a:t>Watch the following movie carefully and try to demonstrate on what you have seen.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975397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on inertia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Required materials:</a:t>
            </a:r>
          </a:p>
          <a:p>
            <a:pPr marL="0" indent="0">
              <a:buNone/>
            </a:pPr>
            <a:r>
              <a:rPr lang="en-US" dirty="0" smtClean="0"/>
              <a:t>1- cup</a:t>
            </a:r>
          </a:p>
          <a:p>
            <a:pPr marL="0" indent="0">
              <a:buNone/>
            </a:pPr>
            <a:r>
              <a:rPr lang="en-US" dirty="0" smtClean="0"/>
              <a:t>2- flash card</a:t>
            </a:r>
          </a:p>
          <a:p>
            <a:pPr marL="0" indent="0">
              <a:buNone/>
            </a:pPr>
            <a:r>
              <a:rPr lang="en-US" dirty="0" smtClean="0"/>
              <a:t>3- coin</a:t>
            </a:r>
          </a:p>
          <a:p>
            <a:pPr marL="0" indent="0">
              <a:buNone/>
            </a:pPr>
            <a:r>
              <a:rPr lang="en-US" dirty="0" smtClean="0"/>
              <a:t>4- assessment sheet</a:t>
            </a:r>
          </a:p>
          <a:p>
            <a:pPr marL="0" indent="0">
              <a:buNone/>
            </a:pPr>
            <a:r>
              <a:rPr lang="en-US" dirty="0" smtClean="0"/>
              <a:t>Duration: 5 minutes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1052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Inertia?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2797" y="2057400"/>
            <a:ext cx="3562779" cy="4068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>
                <a:solidFill>
                  <a:srgbClr val="FF0000"/>
                </a:solidFill>
              </a:rPr>
              <a:t>Is the tendency of an object to resist any change in motion.</a:t>
            </a:r>
            <a:endParaRPr lang="en-US" sz="4000" dirty="0">
              <a:solidFill>
                <a:srgbClr val="FF0000"/>
              </a:solidFill>
            </a:endParaRPr>
          </a:p>
        </p:txBody>
      </p:sp>
      <p:pic>
        <p:nvPicPr>
          <p:cNvPr id="4" name="Picture 14" descr="MCj0434411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842" y="2424025"/>
            <a:ext cx="16256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0243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one is harder to move from its place? Why?</a:t>
            </a:r>
            <a:endParaRPr lang="en-US" dirty="0"/>
          </a:p>
        </p:txBody>
      </p:sp>
      <p:pic>
        <p:nvPicPr>
          <p:cNvPr id="4" name="Content Placeholder 3" descr="mouse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60" b="8260"/>
          <a:stretch>
            <a:fillRect/>
          </a:stretch>
        </p:blipFill>
        <p:spPr bwMode="auto">
          <a:xfrm>
            <a:off x="457200" y="2209801"/>
            <a:ext cx="3645694" cy="3862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pic>
        <p:nvPicPr>
          <p:cNvPr id="5" name="Picture 4" descr="Elephant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190" y="2209801"/>
            <a:ext cx="274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</p:spTree>
    <p:extLst>
      <p:ext uri="{BB962C8B-B14F-4D97-AF65-F5344CB8AC3E}">
        <p14:creationId xmlns:p14="http://schemas.microsoft.com/office/powerpoint/2010/main" val="23863386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65515"/>
            <a:ext cx="6508377" cy="1143000"/>
          </a:xfrm>
        </p:spPr>
        <p:txBody>
          <a:bodyPr/>
          <a:lstStyle/>
          <a:p>
            <a:r>
              <a:rPr lang="en-US" dirty="0" smtClean="0"/>
              <a:t>More mass = great inertia</a:t>
            </a:r>
            <a:endParaRPr lang="en-US" dirty="0"/>
          </a:p>
        </p:txBody>
      </p:sp>
      <p:pic>
        <p:nvPicPr>
          <p:cNvPr id="4" name="Picture 6" descr="rock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61" b="8761"/>
          <a:stretch>
            <a:fillRect/>
          </a:stretch>
        </p:blipFill>
        <p:spPr>
          <a:xfrm>
            <a:off x="620012" y="1970295"/>
            <a:ext cx="8123059" cy="488770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0365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Supposed I asked you to move a heavy desk in the classroom, how would you move it?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34163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66303"/>
            <a:ext cx="6508377" cy="2222236"/>
          </a:xfrm>
        </p:spPr>
        <p:txBody>
          <a:bodyPr/>
          <a:lstStyle/>
          <a:p>
            <a:r>
              <a:rPr lang="en-US" dirty="0" smtClean="0"/>
              <a:t>Newton’s first law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1800" dirty="0" smtClean="0"/>
              <a:t>working as groups, solve the part in the activity sheet which includes these pictures and tell us what do you conclude.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24" t="7257" r="12041" b="5953"/>
          <a:stretch/>
        </p:blipFill>
        <p:spPr bwMode="auto">
          <a:xfrm>
            <a:off x="755218" y="2823583"/>
            <a:ext cx="3266270" cy="30372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1835" y="2709283"/>
            <a:ext cx="3484204" cy="3151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4864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Newton’s first law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5745986" cy="39163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What is the velocity in the upper part of the figure?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D410DF"/>
                </a:solidFill>
              </a:rPr>
              <a:t>What happened in the third part of the figure?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46F325"/>
                </a:solidFill>
              </a:rPr>
              <a:t>What causes change in the velocity of an object?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3366FF"/>
                </a:solidFill>
              </a:rPr>
              <a:t>Would the velocity of the pins change in case the bowling ball did not hit them?</a:t>
            </a:r>
            <a:endParaRPr lang="en-US" dirty="0">
              <a:solidFill>
                <a:srgbClr val="3366FF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8966" y="2209800"/>
            <a:ext cx="3185034" cy="42859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8983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Newton’s first law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209800"/>
            <a:ext cx="6508377" cy="415572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400" b="1" i="1" dirty="0" smtClean="0">
                <a:solidFill>
                  <a:srgbClr val="3366FF"/>
                </a:solidFill>
              </a:rPr>
              <a:t>Newton’s first law states that: an object velocity doesn’t change unless an unbalanced force acts on it.</a:t>
            </a:r>
            <a:endParaRPr lang="en-US" sz="4400" b="1" i="1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928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8" y="342900"/>
            <a:ext cx="6508377" cy="1143000"/>
          </a:xfrm>
        </p:spPr>
        <p:txBody>
          <a:bodyPr/>
          <a:lstStyle/>
          <a:p>
            <a:r>
              <a:rPr lang="en-US" dirty="0" smtClean="0"/>
              <a:t>Law of inertia and Newton’s first law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773" y="1485900"/>
            <a:ext cx="8103317" cy="247886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</a:extLst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773" y="4123873"/>
            <a:ext cx="8103317" cy="2734127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</a:extLst>
        </p:spPr>
      </p:pic>
    </p:spTree>
    <p:extLst>
      <p:ext uri="{BB962C8B-B14F-4D97-AF65-F5344CB8AC3E}">
        <p14:creationId xmlns:p14="http://schemas.microsoft.com/office/powerpoint/2010/main" val="4143349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 and forces during a car accident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795687"/>
            <a:ext cx="7443547" cy="15096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 smtClean="0"/>
              <a:t>Watch the following animations and answer the last part of the activity sheet.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629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377" y="146521"/>
            <a:ext cx="6770200" cy="1910879"/>
          </a:xfrm>
        </p:spPr>
        <p:txBody>
          <a:bodyPr/>
          <a:lstStyle/>
          <a:p>
            <a:pPr algn="ctr"/>
            <a:r>
              <a:rPr lang="en-US" sz="2000" dirty="0" smtClean="0"/>
              <a:t>You might get on one side of the desk and start pushing, or you might grab the legs and start pulling. Either way you would be using a force.</a:t>
            </a:r>
            <a:br>
              <a:rPr lang="en-US" sz="2000" dirty="0" smtClean="0"/>
            </a:b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094" r="-35094"/>
          <a:stretch>
            <a:fillRect/>
          </a:stretch>
        </p:blipFill>
        <p:spPr bwMode="auto">
          <a:xfrm>
            <a:off x="457199" y="2209800"/>
            <a:ext cx="7888892" cy="39163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41806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force?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>
                <a:solidFill>
                  <a:srgbClr val="FF0000"/>
                </a:solidFill>
              </a:rPr>
              <a:t>In physics a force is anything that makes an object accelerate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5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800" dirty="0">
                <a:solidFill>
                  <a:srgbClr val="FF0000"/>
                </a:solidFill>
              </a:rPr>
              <a:t>A force is a push or pull that causes an object to move, stop, or change direction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4" descr="MCj01052040000[1]"/>
          <p:cNvPicPr>
            <a:picLocks noGrp="1" noChangeAspect="1" noChangeArrowheads="1"/>
          </p:cNvPicPr>
          <p:nvPr>
            <p:ph sz="half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308" b="-17308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MCj01052060000[1]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308" b="-17308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1903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Force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Force comes in pairs.</a:t>
            </a:r>
          </a:p>
          <a:p>
            <a:r>
              <a:rPr lang="en-US" dirty="0" smtClean="0"/>
              <a:t>A force has a magnitude and a direction.</a:t>
            </a:r>
          </a:p>
          <a:p>
            <a:r>
              <a:rPr lang="en-US" dirty="0" smtClean="0"/>
              <a:t>Example force of 5N North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The magnitude of the force is 5N</a:t>
            </a:r>
          </a:p>
          <a:p>
            <a:pPr marL="0" indent="0">
              <a:buNone/>
            </a:pPr>
            <a:r>
              <a:rPr lang="en-US" dirty="0" smtClean="0"/>
              <a:t>Direction: North</a:t>
            </a:r>
          </a:p>
        </p:txBody>
      </p:sp>
    </p:spTree>
    <p:extLst>
      <p:ext uri="{BB962C8B-B14F-4D97-AF65-F5344CB8AC3E}">
        <p14:creationId xmlns:p14="http://schemas.microsoft.com/office/powerpoint/2010/main" val="2503574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Balanced and unbalanced forces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Forces occur in pairs and they can be either balanced or unbalanced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8" descr="MCj0339252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563" y="3505200"/>
            <a:ext cx="2509837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 descr="MCj0339250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581400"/>
            <a:ext cx="2433638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6673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Balanced forces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Balanced forces do not cause change in motion</a:t>
            </a:r>
          </a:p>
          <a:p>
            <a:r>
              <a:rPr lang="en-US" dirty="0"/>
              <a:t>They are equal in size and opposite in direction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10" descr="MCj03659740000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752" y="3622507"/>
            <a:ext cx="304800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104264"/>
            <a:ext cx="3886200" cy="72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MCj01977390000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5021263"/>
            <a:ext cx="3962400" cy="1455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114800"/>
            <a:ext cx="3810000" cy="741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9229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Unbalanced forces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unbalanced force always causes a change in motion</a:t>
            </a:r>
          </a:p>
          <a:p>
            <a:r>
              <a:rPr lang="en-US" dirty="0" smtClean="0"/>
              <a:t>How can you move the desk?</a:t>
            </a:r>
          </a:p>
          <a:p>
            <a:r>
              <a:rPr lang="en-US" dirty="0" smtClean="0"/>
              <a:t>You can move it because you unbalance the forces.</a:t>
            </a:r>
          </a:p>
          <a:p>
            <a:r>
              <a:rPr lang="en-US" dirty="0" smtClean="0"/>
              <a:t>The size of your force is greater than the forces of air pushing on the other side of the desk.</a:t>
            </a:r>
          </a:p>
          <a:p>
            <a:r>
              <a:rPr lang="en-US" dirty="0" smtClean="0"/>
              <a:t>Unbalanced forces act on an object, the object will move on the direction of the greater force,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91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474837"/>
            <a:ext cx="6508377" cy="1143000"/>
          </a:xfrm>
        </p:spPr>
        <p:txBody>
          <a:bodyPr/>
          <a:lstStyle/>
          <a:p>
            <a:r>
              <a:rPr lang="en-US" sz="3200" dirty="0" smtClean="0"/>
              <a:t>Consider the forces acting on a physics book put on a table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90" t="18646" r="7712" b="24658"/>
          <a:stretch/>
        </p:blipFill>
        <p:spPr bwMode="auto">
          <a:xfrm>
            <a:off x="1563006" y="2637379"/>
            <a:ext cx="4900681" cy="27676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5945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laza">
  <a:themeElements>
    <a:clrScheme name="Plaza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Plaza">
      <a:majorFont>
        <a:latin typeface="Century Gothic"/>
        <a:ea typeface=""/>
        <a:cs typeface=""/>
        <a:font script="Jpan" typeface="メイリオ"/>
      </a:majorFont>
      <a:minorFont>
        <a:latin typeface="Century Gothic"/>
        <a:ea typeface=""/>
        <a:cs typeface=""/>
        <a:font script="Jpan" typeface="メイリオ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Plaza.thmx</Template>
  <TotalTime>130</TotalTime>
  <Words>501</Words>
  <Application>Microsoft Macintosh PowerPoint</Application>
  <PresentationFormat>On-screen Show (4:3)</PresentationFormat>
  <Paragraphs>68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Plaza</vt:lpstr>
      <vt:lpstr>Motion and Forces</vt:lpstr>
      <vt:lpstr>PowerPoint Presentation</vt:lpstr>
      <vt:lpstr>You might get on one side of the desk and start pushing, or you might grab the legs and start pulling. Either way you would be using a force.  </vt:lpstr>
      <vt:lpstr>What is a force?</vt:lpstr>
      <vt:lpstr>Force </vt:lpstr>
      <vt:lpstr>Balanced and unbalanced forces</vt:lpstr>
      <vt:lpstr>Balanced forces</vt:lpstr>
      <vt:lpstr>Unbalanced forces</vt:lpstr>
      <vt:lpstr>Consider the forces acting on a physics book put on a table</vt:lpstr>
      <vt:lpstr>Net force</vt:lpstr>
      <vt:lpstr>Unbalanced forces</vt:lpstr>
      <vt:lpstr>Unbalanced forces</vt:lpstr>
      <vt:lpstr>Unbalanced forces</vt:lpstr>
      <vt:lpstr>Balanced or unbalanced forces?????</vt:lpstr>
      <vt:lpstr>Inertia </vt:lpstr>
      <vt:lpstr>Activity on inertia</vt:lpstr>
      <vt:lpstr>What is Inertia?</vt:lpstr>
      <vt:lpstr>Which one is harder to move from its place? Why?</vt:lpstr>
      <vt:lpstr>More mass = great inertia</vt:lpstr>
      <vt:lpstr>Newton’s first law  working as groups, solve the part in the activity sheet which includes these pictures and tell us what do you conclude.</vt:lpstr>
      <vt:lpstr>Newton’s first law </vt:lpstr>
      <vt:lpstr>Newton’s first law</vt:lpstr>
      <vt:lpstr>Law of inertia and Newton’s first law</vt:lpstr>
      <vt:lpstr>Motion and forces during a car accident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 and Forces</dc:title>
  <dc:creator>Inas Nasr</dc:creator>
  <cp:lastModifiedBy>Inas Nasr</cp:lastModifiedBy>
  <cp:revision>12</cp:revision>
  <dcterms:created xsi:type="dcterms:W3CDTF">2011-10-30T18:53:28Z</dcterms:created>
  <dcterms:modified xsi:type="dcterms:W3CDTF">2011-11-14T18:19:35Z</dcterms:modified>
</cp:coreProperties>
</file>