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3" r:id="rId15"/>
    <p:sldId id="269" r:id="rId16"/>
    <p:sldId id="270" r:id="rId17"/>
    <p:sldId id="272" r:id="rId18"/>
    <p:sldId id="271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3/10/12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3/10/12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3/10/12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3/10/12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3/10/12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3/10/12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3/10/12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4267200"/>
          </a:xfrm>
        </p:spPr>
        <p:txBody>
          <a:bodyPr/>
          <a:lstStyle/>
          <a:p>
            <a:r>
              <a:rPr lang="en-US" dirty="0" smtClean="0"/>
              <a:t>Seed plants and structure of a seed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9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955"/>
            <a:ext cx="9161348" cy="648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6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9216"/>
          </a:xfrm>
        </p:spPr>
        <p:txBody>
          <a:bodyPr/>
          <a:lstStyle/>
          <a:p>
            <a:r>
              <a:rPr lang="en-US" dirty="0" smtClean="0"/>
              <a:t>Advantages of seed plants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4831055"/>
              </p:ext>
            </p:extLst>
          </p:nvPr>
        </p:nvGraphicFramePr>
        <p:xfrm>
          <a:off x="280402" y="2144415"/>
          <a:ext cx="8593504" cy="3249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6752"/>
                <a:gridCol w="4296752"/>
              </a:tblGrid>
              <a:tr h="108320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Seed plants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Seedless plants</a:t>
                      </a:r>
                      <a:endParaRPr lang="en-US" sz="4400" dirty="0"/>
                    </a:p>
                  </a:txBody>
                  <a:tcPr/>
                </a:tc>
              </a:tr>
              <a:tr h="1083204">
                <a:tc>
                  <a:txBody>
                    <a:bodyPr/>
                    <a:lstStyle/>
                    <a:p>
                      <a:r>
                        <a:rPr lang="en-US" dirty="0" smtClean="0"/>
                        <a:t>1- when growing, young plants used food stored</a:t>
                      </a:r>
                      <a:r>
                        <a:rPr lang="en-US" baseline="0" dirty="0" smtClean="0"/>
                        <a:t> in the seed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 spores don’t have stored food to use when they grow</a:t>
                      </a:r>
                      <a:endParaRPr lang="en-US" dirty="0"/>
                    </a:p>
                  </a:txBody>
                  <a:tcPr/>
                </a:tc>
              </a:tr>
              <a:tr h="1083204">
                <a:tc>
                  <a:txBody>
                    <a:bodyPr/>
                    <a:lstStyle/>
                    <a:p>
                      <a:r>
                        <a:rPr lang="en-US" dirty="0" smtClean="0"/>
                        <a:t>2- seed plants are</a:t>
                      </a:r>
                      <a:r>
                        <a:rPr lang="en-US" baseline="0" dirty="0" smtClean="0"/>
                        <a:t> spread by animals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 spores are spread by wind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789917"/>
            <a:ext cx="831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3366FF"/>
                </a:solidFill>
              </a:rPr>
              <a:t>C.T: 2- </a:t>
            </a:r>
            <a:r>
              <a:rPr lang="en-US" sz="2400" b="1" i="1" u="sng" dirty="0" smtClean="0">
                <a:solidFill>
                  <a:srgbClr val="3366FF"/>
                </a:solidFill>
              </a:rPr>
              <a:t>how being eaten by an animal help a seed to grow?</a:t>
            </a:r>
            <a:endParaRPr lang="en-US" sz="2400" b="1" i="1" u="sng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28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2556801"/>
          </a:xfrm>
        </p:spPr>
        <p:txBody>
          <a:bodyPr/>
          <a:lstStyle/>
          <a:p>
            <a:r>
              <a:rPr lang="en-US" dirty="0" smtClean="0"/>
              <a:t>Comparison between gymnosperms and angiosperms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3033993"/>
              </p:ext>
            </p:extLst>
          </p:nvPr>
        </p:nvGraphicFramePr>
        <p:xfrm>
          <a:off x="457200" y="2557463"/>
          <a:ext cx="8103316" cy="4132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1658"/>
                <a:gridCol w="4051658"/>
              </a:tblGrid>
              <a:tr h="98131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Gymnosperms 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Angiosperms </a:t>
                      </a:r>
                      <a:endParaRPr lang="en-US" sz="3600" dirty="0"/>
                    </a:p>
                  </a:txBody>
                  <a:tcPr/>
                </a:tc>
              </a:tr>
              <a:tr h="981316">
                <a:tc>
                  <a:txBody>
                    <a:bodyPr/>
                    <a:lstStyle/>
                    <a:p>
                      <a:r>
                        <a:rPr lang="en-US" dirty="0" smtClean="0"/>
                        <a:t>Non-flowering</a:t>
                      </a:r>
                      <a:r>
                        <a:rPr lang="en-US" baseline="0" dirty="0" smtClean="0"/>
                        <a:t> plants. No fruits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Flowering plants, most abundant type of plants</a:t>
                      </a:r>
                      <a:endParaRPr lang="en-US" dirty="0"/>
                    </a:p>
                  </a:txBody>
                  <a:tcPr/>
                </a:tc>
              </a:tr>
              <a:tr h="981316">
                <a:tc>
                  <a:txBody>
                    <a:bodyPr/>
                    <a:lstStyle/>
                    <a:p>
                      <a:r>
                        <a:rPr lang="en-US" dirty="0" smtClean="0"/>
                        <a:t>Seeds are usually protected by a cone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Seeds are protected by</a:t>
                      </a:r>
                      <a:r>
                        <a:rPr lang="en-US" baseline="0" dirty="0" smtClean="0"/>
                        <a:t> the fruits.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981316">
                <a:tc>
                  <a:txBody>
                    <a:bodyPr/>
                    <a:lstStyle/>
                    <a:p>
                      <a:r>
                        <a:rPr lang="en-US" dirty="0" smtClean="0"/>
                        <a:t>Used for building material,</a:t>
                      </a:r>
                      <a:r>
                        <a:rPr lang="en-US" baseline="0" dirty="0" smtClean="0"/>
                        <a:t> paper, resin, and medicines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Used for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food, medicines, fibers for clothing, rubber, and building materials.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19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88702"/>
          </a:xfrm>
        </p:spPr>
        <p:txBody>
          <a:bodyPr/>
          <a:lstStyle/>
          <a:p>
            <a:r>
              <a:rPr lang="en-US" dirty="0" smtClean="0"/>
              <a:t>Structure of seed plants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414311" y="1600200"/>
            <a:ext cx="2754539" cy="973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Plants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93793" y="2886711"/>
            <a:ext cx="2672069" cy="95673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Root system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168850" y="2886711"/>
            <a:ext cx="2517950" cy="95673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Shoot system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4866170"/>
            <a:ext cx="2808662" cy="94024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Made of roots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68850" y="4866170"/>
            <a:ext cx="2517950" cy="94024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Made of stem and leaves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935977" y="2457828"/>
            <a:ext cx="478334" cy="42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68850" y="2457828"/>
            <a:ext cx="445344" cy="428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682414" y="3843449"/>
            <a:ext cx="0" cy="1022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323447" y="3843449"/>
            <a:ext cx="0" cy="10227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265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60" y="0"/>
            <a:ext cx="8840918" cy="890756"/>
          </a:xfrm>
        </p:spPr>
        <p:txBody>
          <a:bodyPr/>
          <a:lstStyle/>
          <a:p>
            <a:r>
              <a:rPr lang="en-US" dirty="0" smtClean="0"/>
              <a:t>Pollination and fertilization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225"/>
            <a:ext cx="9144000" cy="580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559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3324"/>
            <a:ext cx="8229600" cy="5482839"/>
          </a:xfrm>
        </p:spPr>
        <p:txBody>
          <a:bodyPr/>
          <a:lstStyle/>
          <a:p>
            <a:r>
              <a:rPr lang="en-US" dirty="0" smtClean="0"/>
              <a:t>What is the main difference between vascular and nonvascular plants?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430804" y="1781513"/>
            <a:ext cx="2804023" cy="9237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Vascular tissue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3391" y="3315594"/>
            <a:ext cx="3117413" cy="9567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Xylem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020401" y="3315594"/>
            <a:ext cx="2820517" cy="95673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Phloem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13391" y="4816683"/>
            <a:ext cx="3117413" cy="85776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Move material from roots to shoots (stem and leaves)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020401" y="4767197"/>
            <a:ext cx="2820517" cy="84127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Move material from leaves to all plant parts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265862" y="6126163"/>
            <a:ext cx="2968965" cy="73183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Found in all plant parts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067931" y="2705260"/>
            <a:ext cx="362873" cy="610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020401" y="2705260"/>
            <a:ext cx="379368" cy="610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2"/>
            <a:endCxn id="7" idx="0"/>
          </p:cNvCxnSpPr>
          <p:nvPr/>
        </p:nvCxnSpPr>
        <p:spPr>
          <a:xfrm>
            <a:off x="1872098" y="4272332"/>
            <a:ext cx="0" cy="544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2"/>
            <a:endCxn id="8" idx="0"/>
          </p:cNvCxnSpPr>
          <p:nvPr/>
        </p:nvCxnSpPr>
        <p:spPr>
          <a:xfrm>
            <a:off x="7430660" y="4272332"/>
            <a:ext cx="0" cy="494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430804" y="5674449"/>
            <a:ext cx="379368" cy="451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723505" y="5608467"/>
            <a:ext cx="296896" cy="5176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24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829" y="1055711"/>
            <a:ext cx="3543171" cy="5738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5711"/>
          </a:xfrm>
        </p:spPr>
        <p:txBody>
          <a:bodyPr/>
          <a:lstStyle/>
          <a:p>
            <a:r>
              <a:rPr lang="en-US" dirty="0" smtClean="0"/>
              <a:t>Roots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648"/>
            <a:ext cx="5612684" cy="5377530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>
                <a:solidFill>
                  <a:srgbClr val="3366FF"/>
                </a:solidFill>
              </a:rPr>
              <a:t>Most roots are underground</a:t>
            </a:r>
          </a:p>
          <a:p>
            <a:pPr lvl="0"/>
            <a:r>
              <a:rPr lang="en-US" sz="2800" dirty="0" smtClean="0">
                <a:solidFill>
                  <a:srgbClr val="3366FF"/>
                </a:solidFill>
              </a:rPr>
              <a:t>Roots </a:t>
            </a:r>
            <a:r>
              <a:rPr lang="en-US" sz="2800" dirty="0">
                <a:solidFill>
                  <a:srgbClr val="3366FF"/>
                </a:solidFill>
              </a:rPr>
              <a:t>supply plants with water and dissolved minerals</a:t>
            </a:r>
            <a:r>
              <a:rPr lang="en-US" sz="2800" dirty="0" smtClean="0">
                <a:solidFill>
                  <a:srgbClr val="3366FF"/>
                </a:solidFill>
              </a:rPr>
              <a:t>.</a:t>
            </a:r>
          </a:p>
          <a:p>
            <a:pPr lvl="0"/>
            <a:r>
              <a:rPr lang="en-US" sz="2800" dirty="0" smtClean="0">
                <a:solidFill>
                  <a:srgbClr val="3366FF"/>
                </a:solidFill>
              </a:rPr>
              <a:t> </a:t>
            </a:r>
            <a:r>
              <a:rPr lang="en-US" sz="2800" dirty="0">
                <a:solidFill>
                  <a:srgbClr val="3366FF"/>
                </a:solidFill>
              </a:rPr>
              <a:t>They support and anchor plants. </a:t>
            </a:r>
            <a:endParaRPr lang="en-US" sz="2800" dirty="0" smtClean="0">
              <a:solidFill>
                <a:srgbClr val="3366FF"/>
              </a:solidFill>
            </a:endParaRPr>
          </a:p>
          <a:p>
            <a:pPr lvl="0"/>
            <a:r>
              <a:rPr lang="en-US" sz="2800" dirty="0" smtClean="0">
                <a:solidFill>
                  <a:srgbClr val="3366FF"/>
                </a:solidFill>
              </a:rPr>
              <a:t>Roots </a:t>
            </a:r>
            <a:r>
              <a:rPr lang="en-US" sz="2800" dirty="0">
                <a:solidFill>
                  <a:srgbClr val="3366FF"/>
                </a:solidFill>
              </a:rPr>
              <a:t>also store surplus food made during photosynthesis</a:t>
            </a:r>
            <a:r>
              <a:rPr lang="en-US" sz="2800" dirty="0" smtClean="0">
                <a:solidFill>
                  <a:srgbClr val="3366FF"/>
                </a:solidFill>
              </a:rPr>
              <a:t>. The food is produced in the leaves where it is transported by the phloem to the roots where it is stored as sugar or starch.</a:t>
            </a:r>
            <a:endParaRPr lang="en-US" sz="2800" dirty="0">
              <a:solidFill>
                <a:srgbClr val="3366FF"/>
              </a:solidFill>
            </a:endParaRPr>
          </a:p>
          <a:p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0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64" y="458070"/>
            <a:ext cx="8884488" cy="579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48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47" y="150113"/>
            <a:ext cx="8857413" cy="66384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9729"/>
          </a:xfrm>
        </p:spPr>
        <p:txBody>
          <a:bodyPr/>
          <a:lstStyle/>
          <a:p>
            <a:r>
              <a:rPr lang="en-US" dirty="0" smtClean="0"/>
              <a:t>Stems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47" y="1385622"/>
            <a:ext cx="8857413" cy="501462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Stems are very various in shape and size.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Usually located above the ground, however some can be underground.</a:t>
            </a:r>
          </a:p>
          <a:p>
            <a:pPr lvl="0"/>
            <a:r>
              <a:rPr lang="en-US" sz="3200" b="1" dirty="0">
                <a:solidFill>
                  <a:schemeClr val="tx1"/>
                </a:solidFill>
              </a:rPr>
              <a:t>Stems support the body of a plant. </a:t>
            </a:r>
            <a:endParaRPr lang="en-US" sz="3200" b="1" dirty="0" smtClean="0">
              <a:solidFill>
                <a:schemeClr val="tx1"/>
              </a:solidFill>
            </a:endParaRPr>
          </a:p>
          <a:p>
            <a:pPr lvl="0"/>
            <a:r>
              <a:rPr lang="en-US" sz="3200" b="1" dirty="0" smtClean="0">
                <a:solidFill>
                  <a:schemeClr val="tx1"/>
                </a:solidFill>
              </a:rPr>
              <a:t>They </a:t>
            </a:r>
            <a:r>
              <a:rPr lang="en-US" sz="3200" b="1" dirty="0">
                <a:solidFill>
                  <a:schemeClr val="tx1"/>
                </a:solidFill>
              </a:rPr>
              <a:t>allow transport of material between the root system and shoot </a:t>
            </a:r>
            <a:r>
              <a:rPr lang="en-US" sz="3200" b="1" dirty="0" smtClean="0">
                <a:solidFill>
                  <a:schemeClr val="tx1"/>
                </a:solidFill>
              </a:rPr>
              <a:t>system, (contain xylem and phloem).</a:t>
            </a:r>
          </a:p>
          <a:p>
            <a:pPr lvl="0"/>
            <a:r>
              <a:rPr lang="en-US" sz="3200" b="1" dirty="0" smtClean="0">
                <a:solidFill>
                  <a:schemeClr val="tx1"/>
                </a:solidFill>
              </a:rPr>
              <a:t>Some </a:t>
            </a:r>
            <a:r>
              <a:rPr lang="en-US" sz="3200" b="1" dirty="0">
                <a:solidFill>
                  <a:schemeClr val="tx1"/>
                </a:solidFill>
              </a:rPr>
              <a:t>stems store materials, such as water.</a:t>
            </a:r>
          </a:p>
          <a:p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173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73234"/>
          </a:xfrm>
        </p:spPr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13" y="977899"/>
            <a:ext cx="2875442" cy="5790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655" y="2512926"/>
            <a:ext cx="4880635" cy="243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82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467961"/>
          </a:xfrm>
        </p:spPr>
        <p:txBody>
          <a:bodyPr/>
          <a:lstStyle/>
          <a:p>
            <a:r>
              <a:rPr lang="en-US" dirty="0" smtClean="0"/>
              <a:t>What is the difference between vascular and non-vascular plants?</a:t>
            </a:r>
          </a:p>
          <a:p>
            <a:r>
              <a:rPr lang="en-US" dirty="0" smtClean="0"/>
              <a:t>Specify what type of plant is each of the following: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22" y="3068161"/>
            <a:ext cx="2815357" cy="33317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853" y="3068161"/>
            <a:ext cx="3152364" cy="321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869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47357"/>
          </a:xfrm>
        </p:spPr>
        <p:txBody>
          <a:bodyPr/>
          <a:lstStyle/>
          <a:p>
            <a:r>
              <a:rPr lang="en-US" dirty="0" smtClean="0"/>
              <a:t>If plants can’t move, how do they spread their seeds?</a:t>
            </a:r>
          </a:p>
          <a:p>
            <a:r>
              <a:rPr lang="en-US" dirty="0" smtClean="0"/>
              <a:t>What are the two types of plants that you know which make seeds?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354" y="3104419"/>
            <a:ext cx="3272404" cy="334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5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Describe </a:t>
            </a:r>
            <a:r>
              <a:rPr lang="en-US" b="1" dirty="0"/>
              <a:t>three ways that seed plants differ from seedless plants.</a:t>
            </a:r>
            <a:endParaRPr lang="en-US" dirty="0"/>
          </a:p>
          <a:p>
            <a:r>
              <a:rPr lang="en-US" b="1" dirty="0" smtClean="0"/>
              <a:t>List </a:t>
            </a:r>
            <a:r>
              <a:rPr lang="en-US" b="1" dirty="0"/>
              <a:t>three characteristics of seed plants.</a:t>
            </a:r>
            <a:endParaRPr lang="en-US" dirty="0"/>
          </a:p>
          <a:p>
            <a:r>
              <a:rPr lang="en-US" b="1" dirty="0" smtClean="0"/>
              <a:t>Define </a:t>
            </a:r>
            <a:r>
              <a:rPr lang="en-US" b="1" dirty="0"/>
              <a:t>pollen</a:t>
            </a:r>
            <a:endParaRPr lang="en-US" dirty="0"/>
          </a:p>
          <a:p>
            <a:r>
              <a:rPr lang="en-US" b="1" dirty="0" smtClean="0"/>
              <a:t>Describe </a:t>
            </a:r>
            <a:r>
              <a:rPr lang="en-US" b="1" dirty="0"/>
              <a:t>the structure of seeds.</a:t>
            </a:r>
            <a:endParaRPr lang="en-US" dirty="0"/>
          </a:p>
          <a:p>
            <a:r>
              <a:rPr lang="en-US" b="1" dirty="0" smtClean="0"/>
              <a:t>Compare </a:t>
            </a:r>
            <a:r>
              <a:rPr lang="en-US" b="1" dirty="0"/>
              <a:t>angiosperms and gymnosperms.</a:t>
            </a:r>
            <a:endParaRPr lang="en-US" dirty="0"/>
          </a:p>
          <a:p>
            <a:r>
              <a:rPr lang="en-US" b="1" dirty="0" smtClean="0"/>
              <a:t>Recognize </a:t>
            </a:r>
            <a:r>
              <a:rPr lang="en-US" b="1" dirty="0"/>
              <a:t>xylem and </a:t>
            </a:r>
            <a:r>
              <a:rPr lang="en-US" b="1" dirty="0" smtClean="0"/>
              <a:t>phloem </a:t>
            </a:r>
            <a:r>
              <a:rPr lang="en-US" b="1" dirty="0"/>
              <a:t>as the main vascular tissues in plants.</a:t>
            </a:r>
            <a:endParaRPr lang="en-US" dirty="0"/>
          </a:p>
          <a:p>
            <a:r>
              <a:rPr lang="en-US" b="1" dirty="0" smtClean="0"/>
              <a:t>List </a:t>
            </a:r>
            <a:r>
              <a:rPr lang="en-US" b="1" dirty="0"/>
              <a:t>three functions of roots.</a:t>
            </a:r>
            <a:endParaRPr lang="en-US" dirty="0"/>
          </a:p>
          <a:p>
            <a:r>
              <a:rPr lang="en-US" b="1" dirty="0" smtClean="0"/>
              <a:t>List </a:t>
            </a:r>
            <a:r>
              <a:rPr lang="en-US" b="1" dirty="0"/>
              <a:t>three functions of stems.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74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56738"/>
          </a:xfrm>
        </p:spPr>
        <p:txBody>
          <a:bodyPr/>
          <a:lstStyle/>
          <a:p>
            <a:r>
              <a:rPr lang="en-US" dirty="0" smtClean="0"/>
              <a:t>Seed plant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232873" y="1847495"/>
            <a:ext cx="2556609" cy="7752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Vascular plants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57200" y="3233116"/>
            <a:ext cx="2775673" cy="890757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Gymnosperms 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970919" y="3233116"/>
            <a:ext cx="2715881" cy="89075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Angiosperms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5113602"/>
            <a:ext cx="2775673" cy="123716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Nonflowering plants</a:t>
            </a:r>
          </a:p>
          <a:p>
            <a:pPr algn="ctr"/>
            <a:r>
              <a:rPr lang="en-US" dirty="0" smtClean="0"/>
              <a:t>No fruits</a:t>
            </a:r>
          </a:p>
          <a:p>
            <a:pPr algn="ctr"/>
            <a:r>
              <a:rPr lang="en-US" dirty="0" smtClean="0"/>
              <a:t>Ex: trees and shrubs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70919" y="5113602"/>
            <a:ext cx="2715881" cy="123716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Flowering plants</a:t>
            </a:r>
          </a:p>
          <a:p>
            <a:pPr algn="ctr"/>
            <a:r>
              <a:rPr lang="en-US" dirty="0" smtClean="0"/>
              <a:t>Fruits </a:t>
            </a:r>
          </a:p>
          <a:p>
            <a:pPr algn="ctr"/>
            <a:r>
              <a:rPr lang="en-US" dirty="0" smtClean="0"/>
              <a:t>Ex: grass and fruit trees 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622586" y="2622783"/>
            <a:ext cx="610287" cy="494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89482" y="2622783"/>
            <a:ext cx="758735" cy="494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781379" y="4123873"/>
            <a:ext cx="0" cy="989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356436" y="4123873"/>
            <a:ext cx="0" cy="9897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274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432"/>
            <a:ext cx="8229600" cy="956738"/>
          </a:xfrm>
        </p:spPr>
        <p:txBody>
          <a:bodyPr/>
          <a:lstStyle/>
          <a:p>
            <a:r>
              <a:rPr lang="en-US" dirty="0" smtClean="0"/>
              <a:t>Characteristics of a seed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8945"/>
            <a:ext cx="8229600" cy="4345722"/>
          </a:xfrm>
        </p:spPr>
        <p:txBody>
          <a:bodyPr/>
          <a:lstStyle/>
          <a:p>
            <a:r>
              <a:rPr lang="en-US" dirty="0" smtClean="0"/>
              <a:t>Seed plants produce seeds.</a:t>
            </a:r>
          </a:p>
          <a:p>
            <a:r>
              <a:rPr lang="en-US" dirty="0" smtClean="0"/>
              <a:t>Seeds nourish and protect young sporophytes.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498" y="3059967"/>
            <a:ext cx="43815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1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a seed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gametophyte of seed plants don’t live independently of the sporophyte. The gametophytes is small and form within the reproductive structures of the sporophyte.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94" y="3327739"/>
            <a:ext cx="6003907" cy="353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1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7533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a seed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77467"/>
            <a:ext cx="8229600" cy="2943062"/>
          </a:xfrm>
        </p:spPr>
        <p:txBody>
          <a:bodyPr/>
          <a:lstStyle/>
          <a:p>
            <a:r>
              <a:rPr lang="en-US" dirty="0">
                <a:solidFill>
                  <a:srgbClr val="660066"/>
                </a:solidFill>
              </a:rPr>
              <a:t>The sperm of seedless plants need water to </a:t>
            </a:r>
            <a:r>
              <a:rPr lang="en-US" dirty="0" smtClean="0">
                <a:solidFill>
                  <a:srgbClr val="660066"/>
                </a:solidFill>
              </a:rPr>
              <a:t>swim to </a:t>
            </a:r>
            <a:r>
              <a:rPr lang="en-US" dirty="0">
                <a:solidFill>
                  <a:srgbClr val="660066"/>
                </a:solidFill>
              </a:rPr>
              <a:t>the eggs of female gametophyte. Whereas, the sperm of the </a:t>
            </a:r>
            <a:r>
              <a:rPr lang="en-US" dirty="0" smtClean="0">
                <a:solidFill>
                  <a:srgbClr val="660066"/>
                </a:solidFill>
              </a:rPr>
              <a:t>seed </a:t>
            </a:r>
            <a:r>
              <a:rPr lang="en-US" dirty="0">
                <a:solidFill>
                  <a:srgbClr val="660066"/>
                </a:solidFill>
              </a:rPr>
              <a:t>plants are formed inside </a:t>
            </a:r>
            <a:r>
              <a:rPr lang="en-US" b="1" i="1" u="sng" spc="300" dirty="0">
                <a:solidFill>
                  <a:srgbClr val="FF0000"/>
                </a:solidFill>
              </a:rPr>
              <a:t>pollen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Pollen can be transported by wind or by animals.</a:t>
            </a:r>
          </a:p>
          <a:p>
            <a:r>
              <a:rPr lang="en-US" b="1" dirty="0" smtClean="0">
                <a:solidFill>
                  <a:srgbClr val="3366FF"/>
                </a:solidFill>
              </a:rPr>
              <a:t>1- </a:t>
            </a:r>
            <a:r>
              <a:rPr lang="en-US" b="1" u="sng" dirty="0" smtClean="0">
                <a:solidFill>
                  <a:srgbClr val="3366FF"/>
                </a:solidFill>
              </a:rPr>
              <a:t>List three characteristics of seed plants</a:t>
            </a:r>
          </a:p>
          <a:p>
            <a:endParaRPr lang="en-US" b="1" u="sng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69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7867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1693"/>
          </a:xfrm>
        </p:spPr>
        <p:txBody>
          <a:bodyPr/>
          <a:lstStyle/>
          <a:p>
            <a:r>
              <a:rPr lang="en-US" dirty="0" smtClean="0"/>
              <a:t>Structure of a seed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59055"/>
            <a:ext cx="8229600" cy="2738114"/>
          </a:xfrm>
        </p:spPr>
        <p:txBody>
          <a:bodyPr/>
          <a:lstStyle/>
          <a:p>
            <a:r>
              <a:rPr lang="en-US" dirty="0" smtClean="0">
                <a:solidFill>
                  <a:srgbClr val="660066"/>
                </a:solidFill>
              </a:rPr>
              <a:t>A seed is formed after fertilization, when a sperm and an egg join.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A seed is made up of three parts: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60066"/>
                </a:solidFill>
              </a:rPr>
              <a:t>1- young plant or the sporophyte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60066"/>
                </a:solidFill>
              </a:rPr>
              <a:t>2- stored food in the cotyledon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60066"/>
                </a:solidFill>
              </a:rPr>
              <a:t>3- seed coat which surrounds and protects the seed.</a:t>
            </a:r>
          </a:p>
        </p:txBody>
      </p:sp>
    </p:spTree>
    <p:extLst>
      <p:ext uri="{BB962C8B-B14F-4D97-AF65-F5344CB8AC3E}">
        <p14:creationId xmlns:p14="http://schemas.microsoft.com/office/powerpoint/2010/main" val="167312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196</TotalTime>
  <Words>594</Words>
  <Application>Microsoft Macintosh PowerPoint</Application>
  <PresentationFormat>On-screen Show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Executive</vt:lpstr>
      <vt:lpstr>Seed plants and structure of a seed </vt:lpstr>
      <vt:lpstr>Warm up</vt:lpstr>
      <vt:lpstr>Introduction </vt:lpstr>
      <vt:lpstr>Objectives </vt:lpstr>
      <vt:lpstr>Seed plant</vt:lpstr>
      <vt:lpstr>Characteristics of a seed plants</vt:lpstr>
      <vt:lpstr>Characteristics of a seed plants</vt:lpstr>
      <vt:lpstr>Characteristics of a seed plants</vt:lpstr>
      <vt:lpstr>Structure of a seed </vt:lpstr>
      <vt:lpstr>PowerPoint Presentation</vt:lpstr>
      <vt:lpstr>Advantages of seed plants</vt:lpstr>
      <vt:lpstr>Comparison between gymnosperms and angiosperms</vt:lpstr>
      <vt:lpstr>Structure of seed plants</vt:lpstr>
      <vt:lpstr>Pollination and fertilization</vt:lpstr>
      <vt:lpstr>PowerPoint Presentation</vt:lpstr>
      <vt:lpstr>Roots </vt:lpstr>
      <vt:lpstr>PowerPoint Presentation</vt:lpstr>
      <vt:lpstr>Stems </vt:lpstr>
      <vt:lpstr>Wrap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Seed plants and structure of a seed </dc:title>
  <dc:creator>Inas Nasr</dc:creator>
  <cp:lastModifiedBy>Inas Nasr</cp:lastModifiedBy>
  <cp:revision>15</cp:revision>
  <dcterms:created xsi:type="dcterms:W3CDTF">2012-03-10T04:51:33Z</dcterms:created>
  <dcterms:modified xsi:type="dcterms:W3CDTF">2012-03-10T08:08:08Z</dcterms:modified>
</cp:coreProperties>
</file>