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79" r:id="rId13"/>
    <p:sldId id="267" r:id="rId14"/>
    <p:sldId id="268" r:id="rId15"/>
    <p:sldId id="269" r:id="rId16"/>
    <p:sldId id="270" r:id="rId17"/>
    <p:sldId id="273" r:id="rId18"/>
    <p:sldId id="271" r:id="rId19"/>
    <p:sldId id="280" r:id="rId20"/>
    <p:sldId id="274" r:id="rId21"/>
    <p:sldId id="275" r:id="rId22"/>
    <p:sldId id="272" r:id="rId23"/>
    <p:sldId id="276" r:id="rId24"/>
    <p:sldId id="277" r:id="rId25"/>
    <p:sldId id="278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2/8/12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../media/image39.png"/><Relationship Id="rId9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901409"/>
            <a:ext cx="8064500" cy="5702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0920" y="199501"/>
            <a:ext cx="8659481" cy="955183"/>
          </a:xfrm>
        </p:spPr>
        <p:txBody>
          <a:bodyPr/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</a:rPr>
              <a:t>17.3 The periodic table</a:t>
            </a:r>
            <a:endParaRPr lang="en-US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868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106" y="261729"/>
            <a:ext cx="8655249" cy="62902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Sort or group the following objects according to their properties.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0324" y="976070"/>
            <a:ext cx="2190555" cy="17733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106" y="976070"/>
            <a:ext cx="1612103" cy="21905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2603" y="1058046"/>
            <a:ext cx="1596810" cy="26022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2603" y="4165786"/>
            <a:ext cx="2592977" cy="23513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3810" y="3166633"/>
            <a:ext cx="1972208" cy="33505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3155" y="3690030"/>
            <a:ext cx="1811747" cy="2595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429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921" y="415595"/>
            <a:ext cx="7583487" cy="658216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atom and the periodic table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921" y="1053512"/>
            <a:ext cx="8692468" cy="2047640"/>
          </a:xfrm>
        </p:spPr>
        <p:txBody>
          <a:bodyPr/>
          <a:lstStyle/>
          <a:p>
            <a:r>
              <a:rPr lang="en-US" dirty="0" smtClean="0"/>
              <a:t>Elements in the periodic table are arranged in groups, or families, and are numbered from 1 through 18.</a:t>
            </a:r>
          </a:p>
          <a:p>
            <a:r>
              <a:rPr lang="en-US" dirty="0" smtClean="0"/>
              <a:t>Elements in each group have similar properties. </a:t>
            </a:r>
          </a:p>
          <a:p>
            <a:r>
              <a:rPr lang="en-US" dirty="0" smtClean="0"/>
              <a:t>Example: gold, silver and copper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612" y="3249612"/>
            <a:ext cx="2167085" cy="24783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4187" y="3692671"/>
            <a:ext cx="3239202" cy="27472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3517" y="4451584"/>
            <a:ext cx="2822222" cy="2196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6928" y="183054"/>
            <a:ext cx="1126461" cy="329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912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90" y="203621"/>
            <a:ext cx="8205671" cy="3078981"/>
          </a:xfrm>
        </p:spPr>
        <p:txBody>
          <a:bodyPr/>
          <a:lstStyle/>
          <a:p>
            <a:r>
              <a:rPr lang="en-US" sz="2400" dirty="0"/>
              <a:t>If you looked at one atom of every element in a </a:t>
            </a:r>
            <a:r>
              <a:rPr lang="en-US" sz="2400" b="1" dirty="0"/>
              <a:t>group</a:t>
            </a:r>
            <a:r>
              <a:rPr lang="en-US" sz="2400" dirty="0"/>
              <a:t> you would see</a:t>
            </a:r>
            <a:r>
              <a:rPr lang="en-US" sz="2400" dirty="0" smtClean="0"/>
              <a:t>…</a:t>
            </a:r>
          </a:p>
          <a:p>
            <a:r>
              <a:rPr lang="en-US" sz="2400" dirty="0"/>
              <a:t>Each atom has the same number of </a:t>
            </a:r>
            <a:r>
              <a:rPr lang="en-US" sz="2400" b="1" dirty="0"/>
              <a:t>electrons</a:t>
            </a:r>
            <a:r>
              <a:rPr lang="en-US" sz="2400" dirty="0"/>
              <a:t> in it’s outermost shell</a:t>
            </a:r>
            <a:r>
              <a:rPr lang="en-US" sz="2400" dirty="0" smtClean="0"/>
              <a:t>.</a:t>
            </a:r>
          </a:p>
          <a:p>
            <a:r>
              <a:rPr lang="en-US" dirty="0"/>
              <a:t>An example</a:t>
            </a:r>
            <a:r>
              <a:rPr lang="en-US" dirty="0" smtClean="0"/>
              <a:t>… </a:t>
            </a:r>
            <a:r>
              <a:rPr lang="en-US" sz="2400" dirty="0"/>
              <a:t>The </a:t>
            </a:r>
            <a:r>
              <a:rPr lang="en-US" sz="2400" b="1" dirty="0">
                <a:solidFill>
                  <a:srgbClr val="E113FF"/>
                </a:solidFill>
              </a:rPr>
              <a:t>group 2</a:t>
            </a:r>
            <a:r>
              <a:rPr lang="en-US" sz="2400" dirty="0">
                <a:solidFill>
                  <a:srgbClr val="E113FF"/>
                </a:solidFill>
              </a:rPr>
              <a:t> </a:t>
            </a:r>
            <a:r>
              <a:rPr lang="en-US" sz="2400" dirty="0"/>
              <a:t>atoms all have </a:t>
            </a:r>
            <a:r>
              <a:rPr lang="en-US" sz="2400" b="1" dirty="0"/>
              <a:t>2 electrons</a:t>
            </a:r>
            <a:r>
              <a:rPr lang="en-US" sz="2400" dirty="0"/>
              <a:t> in their outer shells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4" descr="group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31852" y="203622"/>
            <a:ext cx="668338" cy="4525963"/>
          </a:xfrm>
          <a:prstGeom prst="rect">
            <a:avLst/>
          </a:prstGeom>
          <a:noFill/>
        </p:spPr>
      </p:pic>
      <p:pic>
        <p:nvPicPr>
          <p:cNvPr id="5" name="Picture 6" descr="be"/>
          <p:cNvPicPr>
            <a:picLocks noChangeAspect="1" noChangeArrowheads="1"/>
          </p:cNvPicPr>
          <p:nvPr/>
        </p:nvPicPr>
        <p:blipFill rotWithShape="1">
          <a:blip r:embed="rId3" cstate="print"/>
          <a:srcRect l="22475" t="19536" r="25325" b="18855"/>
          <a:stretch/>
        </p:blipFill>
        <p:spPr>
          <a:xfrm>
            <a:off x="1517471" y="3282602"/>
            <a:ext cx="1665920" cy="2028946"/>
          </a:xfrm>
          <a:prstGeom prst="rect">
            <a:avLst/>
          </a:prstGeom>
          <a:noFill/>
        </p:spPr>
      </p:pic>
      <p:pic>
        <p:nvPicPr>
          <p:cNvPr id="6" name="Picture 20" descr="mg"/>
          <p:cNvPicPr>
            <a:picLocks noChangeAspect="1" noChangeArrowheads="1"/>
          </p:cNvPicPr>
          <p:nvPr/>
        </p:nvPicPr>
        <p:blipFill rotWithShape="1">
          <a:blip r:embed="rId4" cstate="print"/>
          <a:srcRect l="14431" t="10869" r="15521" b="15425"/>
          <a:stretch/>
        </p:blipFill>
        <p:spPr>
          <a:xfrm>
            <a:off x="3722675" y="2391845"/>
            <a:ext cx="3843160" cy="3579523"/>
          </a:xfrm>
          <a:prstGeom prst="rect">
            <a:avLst/>
          </a:prstGeom>
          <a:noFill/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026853" y="5562599"/>
            <a:ext cx="22860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chemeClr val="bg1"/>
                </a:solidFill>
              </a:rPr>
              <a:t>Be (Beryllium)</a:t>
            </a:r>
          </a:p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chemeClr val="bg1"/>
                </a:solidFill>
              </a:rPr>
              <a:t>      Atom</a:t>
            </a:r>
          </a:p>
        </p:txBody>
      </p:sp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5644255" y="6166727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solidFill>
                  <a:schemeClr val="bg1"/>
                </a:solidFill>
              </a:rPr>
              <a:t>Mg (Magnesium) Atom</a:t>
            </a:r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 flipH="1" flipV="1">
            <a:off x="2438400" y="3502726"/>
            <a:ext cx="685800" cy="762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 flipH="1" flipV="1">
            <a:off x="2438400" y="5003815"/>
            <a:ext cx="685800" cy="762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" name="Line 21"/>
          <p:cNvSpPr>
            <a:spLocks noChangeShapeType="1"/>
          </p:cNvSpPr>
          <p:nvPr/>
        </p:nvSpPr>
        <p:spPr bwMode="auto">
          <a:xfrm flipV="1">
            <a:off x="3983791" y="2684229"/>
            <a:ext cx="1524000" cy="3810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" name="Line 21"/>
          <p:cNvSpPr>
            <a:spLocks noChangeShapeType="1"/>
          </p:cNvSpPr>
          <p:nvPr/>
        </p:nvSpPr>
        <p:spPr bwMode="auto">
          <a:xfrm flipV="1">
            <a:off x="3983791" y="5950682"/>
            <a:ext cx="15240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766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403" y="381000"/>
            <a:ext cx="8642986" cy="104438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Why do elements in the same group have similar properties?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403" y="1522162"/>
            <a:ext cx="8642986" cy="4944070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Do </a:t>
            </a:r>
            <a:r>
              <a:rPr lang="en-US" sz="3200" dirty="0" smtClean="0"/>
              <a:t>you know where electrons are located?</a:t>
            </a:r>
          </a:p>
          <a:p>
            <a:r>
              <a:rPr lang="en-US" sz="3200" dirty="0" smtClean="0"/>
              <a:t>Scientists have found that electrons within the electron cloud have different amount of energy. They placed electrons in energy levels around the nucleus</a:t>
            </a:r>
            <a:r>
              <a:rPr lang="en-US" sz="3200" dirty="0" smtClean="0"/>
              <a:t>.</a:t>
            </a:r>
          </a:p>
          <a:p>
            <a:r>
              <a:rPr lang="en-US" sz="3200" dirty="0"/>
              <a:t>The number of outer or “valence” electrons in an atom effects the way an atom bonds. </a:t>
            </a:r>
          </a:p>
          <a:p>
            <a:r>
              <a:rPr lang="en-US" sz="3200" dirty="0"/>
              <a:t>The way an atom bonds determines many properties of the element</a:t>
            </a:r>
            <a:r>
              <a:rPr lang="en-US" sz="3200" dirty="0" smtClean="0"/>
              <a:t>.</a:t>
            </a:r>
            <a:endParaRPr lang="en-US" sz="3200" dirty="0"/>
          </a:p>
          <a:p>
            <a:r>
              <a:rPr lang="en-US" sz="3200" dirty="0"/>
              <a:t>This is why elements within a group usually have similar properties.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33849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8098"/>
            <a:ext cx="9144000" cy="49486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3274" y="279310"/>
            <a:ext cx="85647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Maximum number of electrons in an energy level is </a:t>
            </a:r>
            <a:r>
              <a:rPr lang="en-US" sz="3200" b="1" u="sng" dirty="0" smtClean="0">
                <a:solidFill>
                  <a:srgbClr val="FF0000"/>
                </a:solidFill>
              </a:rPr>
              <a:t>2n</a:t>
            </a:r>
            <a:r>
              <a:rPr lang="en-US" sz="3200" b="1" u="sng" baseline="30000" dirty="0" smtClean="0">
                <a:solidFill>
                  <a:srgbClr val="FF0000"/>
                </a:solidFill>
              </a:rPr>
              <a:t>2</a:t>
            </a:r>
            <a:r>
              <a:rPr lang="en-US" sz="2800" dirty="0" smtClean="0"/>
              <a:t> where n is the number of energy levels</a:t>
            </a:r>
            <a:endParaRPr lang="en-US" sz="2800" baseline="30000" dirty="0"/>
          </a:p>
        </p:txBody>
      </p:sp>
    </p:spTree>
    <p:extLst>
      <p:ext uri="{BB962C8B-B14F-4D97-AF65-F5344CB8AC3E}">
        <p14:creationId xmlns:p14="http://schemas.microsoft.com/office/powerpoint/2010/main" val="804455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electrons are found in:</a:t>
            </a:r>
          </a:p>
          <a:p>
            <a:pPr marL="0" indent="0">
              <a:buNone/>
            </a:pPr>
            <a:r>
              <a:rPr lang="en-US" dirty="0" smtClean="0"/>
              <a:t>1- first energy level</a:t>
            </a:r>
          </a:p>
          <a:p>
            <a:pPr marL="0" indent="0">
              <a:buNone/>
            </a:pPr>
            <a:r>
              <a:rPr lang="en-US" dirty="0" smtClean="0"/>
              <a:t>2- second energy level</a:t>
            </a:r>
          </a:p>
          <a:p>
            <a:pPr marL="0" indent="0">
              <a:buNone/>
            </a:pPr>
            <a:r>
              <a:rPr lang="en-US" dirty="0" smtClean="0"/>
              <a:t>3- third energy level</a:t>
            </a:r>
          </a:p>
          <a:p>
            <a:pPr marL="0" indent="0">
              <a:buNone/>
            </a:pPr>
            <a:r>
              <a:rPr lang="en-US" dirty="0" smtClean="0"/>
              <a:t>4- fourth energy level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957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2787533"/>
          </a:xfrm>
        </p:spPr>
        <p:txBody>
          <a:bodyPr/>
          <a:lstStyle/>
          <a:p>
            <a:r>
              <a:rPr lang="en-US" dirty="0" smtClean="0"/>
              <a:t>The energy levels where electrons are distributed around the nucleus are named using numbers 1 to 7.</a:t>
            </a:r>
          </a:p>
          <a:p>
            <a:r>
              <a:rPr lang="en-US" dirty="0" smtClean="0"/>
              <a:t>What is the maximum number of electrons in energy level: 1, 2, 3 &amp; 4?</a:t>
            </a:r>
          </a:p>
          <a:p>
            <a:r>
              <a:rPr lang="en-US" dirty="0" smtClean="0"/>
              <a:t>A complete and stable outer energy level can contain a maximum of 8 electrons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88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Rows on the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4241540"/>
          </a:xfrm>
        </p:spPr>
        <p:txBody>
          <a:bodyPr/>
          <a:lstStyle/>
          <a:p>
            <a:r>
              <a:rPr lang="en-US" dirty="0" smtClean="0"/>
              <a:t>Electrons are distributed in energy levels around the nucleus.</a:t>
            </a:r>
          </a:p>
          <a:p>
            <a:r>
              <a:rPr lang="en-US" dirty="0" smtClean="0"/>
              <a:t>Elements are arranged in rows in the periodic table.</a:t>
            </a:r>
          </a:p>
          <a:p>
            <a:r>
              <a:rPr lang="en-US" dirty="0" smtClean="0"/>
              <a:t>Each row of the periodic table specify the number of energy level an atom has.</a:t>
            </a:r>
          </a:p>
          <a:p>
            <a:r>
              <a:rPr lang="en-US" dirty="0" smtClean="0"/>
              <a:t>The horizontal rows of the elements on the periodic table are called periods.</a:t>
            </a:r>
          </a:p>
          <a:p>
            <a:r>
              <a:rPr lang="en-US" dirty="0" smtClean="0"/>
              <a:t>The element increase by one proton and one electron as you go from left to right in the periodic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58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60" y="197946"/>
            <a:ext cx="8807929" cy="12167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Which of the following has a stable outer energy level</a:t>
            </a:r>
            <a:r>
              <a:rPr lang="en-US" sz="2400" dirty="0" smtClean="0">
                <a:solidFill>
                  <a:srgbClr val="FF0000"/>
                </a:solidFill>
              </a:rPr>
              <a:t>? Find the group and the period of each of the following element.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845" y="1476192"/>
            <a:ext cx="1831113" cy="19464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845" y="3713346"/>
            <a:ext cx="1658437" cy="17311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1535" y="1708150"/>
            <a:ext cx="1765300" cy="1714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7811" y="4571402"/>
            <a:ext cx="1733983" cy="17462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3902" y="4768001"/>
            <a:ext cx="1576498" cy="18669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5157" y="2183776"/>
            <a:ext cx="1736637" cy="18599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72104" y="2454375"/>
            <a:ext cx="1990846" cy="19365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81535" y="3994145"/>
            <a:ext cx="1727200" cy="1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827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25" y="181450"/>
            <a:ext cx="8708964" cy="6466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179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3792537" cy="4536888"/>
          </a:xfrm>
        </p:spPr>
        <p:txBody>
          <a:bodyPr>
            <a:normAutofit/>
          </a:bodyPr>
          <a:lstStyle/>
          <a:p>
            <a:r>
              <a:rPr lang="en-US" dirty="0" smtClean="0"/>
              <a:t>What is the atomic number and the atomic mass of Silicon?</a:t>
            </a:r>
          </a:p>
          <a:p>
            <a:r>
              <a:rPr lang="en-US" dirty="0" smtClean="0"/>
              <a:t>Calculate the number of protons, electrons and neutrons in the following element if the atomic number is 28.</a:t>
            </a:r>
          </a:p>
          <a:p>
            <a:r>
              <a:rPr lang="en-US" dirty="0" smtClean="0"/>
              <a:t>Is the atom of Si considered neutral? Why?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4750" y="1425388"/>
            <a:ext cx="3378200" cy="494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981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77368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Electron dot diagram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Way to represents the number of electrons in the outer energy level.</a:t>
            </a:r>
          </a:p>
          <a:p>
            <a:r>
              <a:rPr lang="en-US" dirty="0" smtClean="0"/>
              <a:t>Created by an American Chemist known as Lewis</a:t>
            </a:r>
          </a:p>
          <a:p>
            <a:r>
              <a:rPr lang="en-US" dirty="0" smtClean="0"/>
              <a:t>Also known as Lewis dot symbol</a:t>
            </a:r>
          </a:p>
          <a:p>
            <a:r>
              <a:rPr lang="en-US" dirty="0" smtClean="0"/>
              <a:t>Uses the symbol of the element and the valence electrons (electrons of the outermost energy level)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92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869" y="666960"/>
            <a:ext cx="1917700" cy="2159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9669" y="942564"/>
            <a:ext cx="1816100" cy="1562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8615" y="2504664"/>
            <a:ext cx="3078798" cy="3503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4388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026" y="1828799"/>
            <a:ext cx="7583487" cy="448897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Draw the Lewis dot diagram of the following elements: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Carbon – sodium – sulfur – neon – hydrogen – calcium – magnesium – chlorine – oxygen – boron – beryllium – lithium – potassium – nitrogen – fluorine -  phosphorous – silicon- Aluminum – helium and Argon </a:t>
            </a:r>
            <a:endParaRPr lang="en-US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28441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Same </a:t>
            </a:r>
            <a:r>
              <a:rPr lang="en-US" sz="6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</a:t>
            </a:r>
            <a:r>
              <a:rPr lang="en-US" dirty="0" smtClean="0"/>
              <a:t>roup or same </a:t>
            </a:r>
            <a:r>
              <a:rPr lang="en-US" sz="6000" dirty="0" smtClean="0">
                <a:solidFill>
                  <a:srgbClr val="E113FF"/>
                </a:solidFill>
              </a:rPr>
              <a:t>P</a:t>
            </a:r>
            <a:r>
              <a:rPr lang="en-US" dirty="0" smtClean="0"/>
              <a:t>eriod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Elements on the same group have the same number of electrons in the outermost energy level.</a:t>
            </a:r>
          </a:p>
          <a:p>
            <a:r>
              <a:rPr lang="en-US" dirty="0" smtClean="0"/>
              <a:t>Since all members of a group on the </a:t>
            </a:r>
            <a:r>
              <a:rPr lang="en-US" dirty="0" err="1" smtClean="0"/>
              <a:t>peridic</a:t>
            </a:r>
            <a:r>
              <a:rPr lang="en-US" dirty="0" smtClean="0"/>
              <a:t> table have the same number of electrons in the outer energy level, group members will undergo chemical reactions in the same way.</a:t>
            </a:r>
          </a:p>
          <a:p>
            <a:r>
              <a:rPr lang="en-US" dirty="0" smtClean="0"/>
              <a:t>Elements on the same period or row on the periodic table have the same number of energy levels.</a:t>
            </a:r>
          </a:p>
          <a:p>
            <a:pPr marL="0" indent="0">
              <a:buNone/>
            </a:pPr>
            <a:r>
              <a:rPr lang="en-US" dirty="0" smtClean="0"/>
              <a:t>Example: (H &amp; He), Li &amp; Be &amp; B &amp; C &amp; N &amp; O &amp; F &amp; Ne)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5287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839666"/>
          </a:xfrm>
        </p:spPr>
        <p:txBody>
          <a:bodyPr/>
          <a:lstStyle/>
          <a:p>
            <a:r>
              <a:rPr lang="en-US" dirty="0" smtClean="0"/>
              <a:t>Regions of the periodic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415313"/>
            <a:ext cx="7583487" cy="826974"/>
          </a:xfrm>
        </p:spPr>
        <p:txBody>
          <a:bodyPr/>
          <a:lstStyle/>
          <a:p>
            <a:r>
              <a:rPr lang="en-US" dirty="0"/>
              <a:t>The periodic Table is divided into several groups based on the properties of different atoms.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463" y="1415313"/>
            <a:ext cx="7715076" cy="505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5053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839" y="305593"/>
            <a:ext cx="8197642" cy="623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9751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02" y="338186"/>
            <a:ext cx="8593505" cy="617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3482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608729"/>
          </a:xfrm>
        </p:spPr>
        <p:txBody>
          <a:bodyPr/>
          <a:lstStyle/>
          <a:p>
            <a:pPr algn="ctr"/>
            <a:r>
              <a:rPr lang="en-US" dirty="0" smtClean="0"/>
              <a:t>Wrap up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97" y="989729"/>
            <a:ext cx="8527527" cy="5575475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Use </a:t>
            </a:r>
            <a:r>
              <a:rPr lang="en-US" dirty="0"/>
              <a:t>the periodic table to </a:t>
            </a:r>
            <a:r>
              <a:rPr lang="en-US" b="1" dirty="0"/>
              <a:t>find</a:t>
            </a:r>
            <a:r>
              <a:rPr lang="en-US" dirty="0"/>
              <a:t> the name, atomic number, symbols, the average atomic mass , group, and the period for the first 20 elements</a:t>
            </a:r>
          </a:p>
          <a:p>
            <a:r>
              <a:rPr lang="en-US" b="1" dirty="0" smtClean="0"/>
              <a:t>Define</a:t>
            </a:r>
            <a:r>
              <a:rPr lang="en-US" dirty="0" smtClean="0"/>
              <a:t> </a:t>
            </a:r>
            <a:r>
              <a:rPr lang="en-US" dirty="0"/>
              <a:t>the periodic law</a:t>
            </a:r>
            <a:endParaRPr lang="en-US" dirty="0"/>
          </a:p>
          <a:p>
            <a:r>
              <a:rPr lang="en-US" b="1" dirty="0" smtClean="0"/>
              <a:t>Compare </a:t>
            </a:r>
            <a:r>
              <a:rPr lang="en-US" b="1" dirty="0"/>
              <a:t>and contrast</a:t>
            </a:r>
            <a:r>
              <a:rPr lang="en-US" dirty="0"/>
              <a:t> the ways in which Mendeleev and Moseley classify the elements in the periodic table</a:t>
            </a:r>
            <a:endParaRPr lang="en-US" dirty="0"/>
          </a:p>
          <a:p>
            <a:r>
              <a:rPr lang="en-US" b="1" dirty="0" smtClean="0"/>
              <a:t>Define</a:t>
            </a:r>
            <a:r>
              <a:rPr lang="en-US" dirty="0" smtClean="0"/>
              <a:t> </a:t>
            </a:r>
            <a:r>
              <a:rPr lang="en-US" dirty="0"/>
              <a:t>groups and periods</a:t>
            </a:r>
            <a:endParaRPr lang="en-US" dirty="0"/>
          </a:p>
          <a:p>
            <a:r>
              <a:rPr lang="en-US" b="1" dirty="0" smtClean="0"/>
              <a:t>Draw </a:t>
            </a:r>
            <a:r>
              <a:rPr lang="en-US" dirty="0"/>
              <a:t>electron dot diagrams                                                                      </a:t>
            </a:r>
          </a:p>
          <a:p>
            <a:r>
              <a:rPr lang="en-US" b="1" dirty="0" smtClean="0"/>
              <a:t>Describe</a:t>
            </a:r>
            <a:r>
              <a:rPr lang="en-US" dirty="0" smtClean="0"/>
              <a:t> </a:t>
            </a:r>
            <a:r>
              <a:rPr lang="en-US" dirty="0"/>
              <a:t>the general characteristics </a:t>
            </a:r>
            <a:r>
              <a:rPr lang="en-US" dirty="0" smtClean="0"/>
              <a:t>of </a:t>
            </a:r>
            <a:r>
              <a:rPr lang="en-US" dirty="0"/>
              <a:t>metals, nonmetals, and metalloids</a:t>
            </a:r>
          </a:p>
          <a:p>
            <a:r>
              <a:rPr lang="en-US" b="1" dirty="0" smtClean="0"/>
              <a:t>Indicate</a:t>
            </a:r>
            <a:r>
              <a:rPr lang="en-US" dirty="0" smtClean="0"/>
              <a:t> </a:t>
            </a:r>
            <a:r>
              <a:rPr lang="en-US" dirty="0"/>
              <a:t>the energy levels where electrons are arranged.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the </a:t>
            </a:r>
            <a:r>
              <a:rPr lang="en-US" dirty="0"/>
              <a:t>maximum number of electron that each energy level can hold (2n</a:t>
            </a:r>
            <a:r>
              <a:rPr lang="en-US" baseline="30000" dirty="0"/>
              <a:t>2</a:t>
            </a:r>
            <a:r>
              <a:rPr lang="en-US" dirty="0"/>
              <a:t>), where n= number of energy level( n=1,2.3…., n=7)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839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600" dirty="0" smtClean="0">
                <a:solidFill>
                  <a:srgbClr val="E113FF"/>
                </a:solidFill>
              </a:rPr>
              <a:t>Assignments </a:t>
            </a:r>
            <a:endParaRPr lang="en-US" sz="6600" dirty="0">
              <a:solidFill>
                <a:srgbClr val="E113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Home work section review questions page: 524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Quiz 2</a:t>
            </a:r>
            <a:r>
              <a:rPr lang="en-US" sz="2800" dirty="0" smtClean="0"/>
              <a:t> in section 17.1: Structure of the atom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                17.2: Masses of the atom</a:t>
            </a:r>
          </a:p>
          <a:p>
            <a:pPr marL="0" indent="0">
              <a:buNone/>
            </a:pPr>
            <a:r>
              <a:rPr lang="en-US" sz="2800" dirty="0" smtClean="0"/>
              <a:t>9-08 on Wednesday, </a:t>
            </a:r>
            <a:r>
              <a:rPr lang="en-US" sz="2800" dirty="0" err="1" smtClean="0"/>
              <a:t>feb.</a:t>
            </a:r>
            <a:r>
              <a:rPr lang="en-US" sz="2800" dirty="0" smtClean="0"/>
              <a:t> 15, 2012</a:t>
            </a:r>
          </a:p>
          <a:p>
            <a:pPr marL="0" indent="0">
              <a:buNone/>
            </a:pPr>
            <a:r>
              <a:rPr lang="en-US" sz="2800" dirty="0" smtClean="0"/>
              <a:t>9-05, 9-06 &amp; 9-07 on Thursday, Feb. 16, 2012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43307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790180"/>
          </a:xfrm>
        </p:spPr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Explain the composition of the periodic table.</a:t>
            </a:r>
          </a:p>
          <a:p>
            <a:r>
              <a:rPr lang="en-US" sz="3200" dirty="0" smtClean="0"/>
              <a:t>Use the periodic table to obtain information.</a:t>
            </a:r>
          </a:p>
          <a:p>
            <a:r>
              <a:rPr lang="en-US" sz="3200" dirty="0" smtClean="0"/>
              <a:t>Explain and distinguish between metals, non – metals and metalloids.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74041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480569"/>
          </a:xfrm>
        </p:spPr>
        <p:txBody>
          <a:bodyPr/>
          <a:lstStyle/>
          <a:p>
            <a:r>
              <a:rPr lang="en-US" dirty="0" smtClean="0"/>
              <a:t>Complete the following patterns: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463" y="2309369"/>
            <a:ext cx="1549400" cy="1727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463" y="4610108"/>
            <a:ext cx="1498600" cy="50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363" y="5746982"/>
            <a:ext cx="1587500" cy="596900"/>
          </a:xfrm>
          <a:prstGeom prst="rect">
            <a:avLst/>
          </a:prstGeom>
        </p:spPr>
      </p:pic>
      <p:sp>
        <p:nvSpPr>
          <p:cNvPr id="7" name="Smiley Face 6"/>
          <p:cNvSpPr/>
          <p:nvPr/>
        </p:nvSpPr>
        <p:spPr>
          <a:xfrm>
            <a:off x="5888447" y="381000"/>
            <a:ext cx="1748756" cy="1447800"/>
          </a:xfrm>
          <a:prstGeom prst="smileyFac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art 7"/>
          <p:cNvSpPr/>
          <p:nvPr/>
        </p:nvSpPr>
        <p:spPr>
          <a:xfrm>
            <a:off x="2721551" y="2985684"/>
            <a:ext cx="725747" cy="742297"/>
          </a:xfrm>
          <a:prstGeom prst="hear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3645229" y="2985684"/>
            <a:ext cx="841207" cy="742297"/>
          </a:xfrm>
          <a:prstGeom prst="star5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iley Face 9"/>
          <p:cNvSpPr/>
          <p:nvPr/>
        </p:nvSpPr>
        <p:spPr>
          <a:xfrm>
            <a:off x="4667872" y="2985684"/>
            <a:ext cx="824713" cy="742297"/>
          </a:xfrm>
          <a:prstGeom prst="smileyFac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art 10"/>
          <p:cNvSpPr/>
          <p:nvPr/>
        </p:nvSpPr>
        <p:spPr>
          <a:xfrm>
            <a:off x="5674022" y="2985684"/>
            <a:ext cx="791724" cy="742297"/>
          </a:xfrm>
          <a:prstGeom prst="hear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6614194" y="2816223"/>
            <a:ext cx="874195" cy="911758"/>
          </a:xfrm>
          <a:prstGeom prst="star5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7637203" y="3727981"/>
            <a:ext cx="98929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1849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89229E-6 2.63243E-6 C -0.0007 0.00324 -0.00278 0.00647 -0.00191 0.00971 C 0.00174 0.0259 0.00486 0.02382 0.01442 0.02637 C 0.03214 0.0185 0.02137 0.02752 0.02693 0.01434 C 0.02901 0.00925 0.03422 2.63243E-6 0.03422 2.63243E-6 C 0.06602 0.01064 0.03457 -0.00625 0.05038 0.02637 C 0.05229 0.03053 0.06133 0.03122 0.06133 0.03122 C 0.06254 0.02868 0.06393 0.0266 0.06497 0.02405 C 0.06706 0.01781 0.07036 0.00485 0.07036 0.00485 C 0.07383 0.00555 0.07783 0.00462 0.08113 0.00717 C 0.08269 0.00832 0.08235 0.01179 0.08304 0.01434 C 0.08565 0.02498 0.08322 0.01873 0.08843 0.02891 C 0.10059 0.02452 0.10823 0.01179 0.10823 -0.00486 " pathEditMode="relative" ptsTypes="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026" y="327710"/>
            <a:ext cx="7583487" cy="793983"/>
          </a:xfrm>
        </p:spPr>
        <p:txBody>
          <a:bodyPr/>
          <a:lstStyle/>
          <a:p>
            <a:r>
              <a:rPr lang="en-US" dirty="0" smtClean="0"/>
              <a:t>Each month, the moon seems to look at one of the following phases: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700" y="1473200"/>
            <a:ext cx="6311900" cy="3898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3908" y="5608466"/>
            <a:ext cx="867597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This type of change is </a:t>
            </a:r>
            <a:r>
              <a:rPr lang="en-US" sz="3600" b="1" i="1" u="sng" dirty="0" smtClean="0">
                <a:solidFill>
                  <a:srgbClr val="FF0000"/>
                </a:solidFill>
              </a:rPr>
              <a:t>periodic</a:t>
            </a:r>
            <a:r>
              <a:rPr lang="en-US" sz="3200" dirty="0" smtClean="0"/>
              <a:t> “ repeated in a pattern”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80533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658216"/>
          </a:xfrm>
        </p:spPr>
        <p:txBody>
          <a:bodyPr/>
          <a:lstStyle/>
          <a:p>
            <a:r>
              <a:rPr lang="en-US" dirty="0" smtClean="0"/>
              <a:t>Organizing of the element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48" y="1432908"/>
            <a:ext cx="5191457" cy="5033324"/>
          </a:xfrm>
        </p:spPr>
        <p:txBody>
          <a:bodyPr/>
          <a:lstStyle/>
          <a:p>
            <a:r>
              <a:rPr lang="en-US" dirty="0" smtClean="0"/>
              <a:t>In the late 1800, Dmitri Mendeleev searched for a way to organize elements.</a:t>
            </a:r>
          </a:p>
          <a:p>
            <a:r>
              <a:rPr lang="en-US" dirty="0" smtClean="0"/>
              <a:t>When he arranged all the elements known at that time in order of increasing atomic mass, he discovered a pattern.</a:t>
            </a:r>
          </a:p>
          <a:p>
            <a:r>
              <a:rPr lang="en-US" dirty="0" smtClean="0"/>
              <a:t>Chemical properties in light elements were repeated in heavier elements. Because the pattern repeated, it is now considered to be periodic.</a:t>
            </a:r>
            <a:endParaRPr lang="en-US" dirty="0"/>
          </a:p>
        </p:txBody>
      </p:sp>
      <p:pic>
        <p:nvPicPr>
          <p:cNvPr id="4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19200"/>
            <a:ext cx="3886200" cy="507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2245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695" y="558800"/>
            <a:ext cx="4178300" cy="5727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691207"/>
          </a:xfrm>
        </p:spPr>
        <p:txBody>
          <a:bodyPr/>
          <a:lstStyle/>
          <a:p>
            <a:r>
              <a:rPr lang="en-US" dirty="0"/>
              <a:t>Organizing of the element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438" y="1072207"/>
            <a:ext cx="4733849" cy="5525989"/>
          </a:xfrm>
        </p:spPr>
        <p:txBody>
          <a:bodyPr/>
          <a:lstStyle/>
          <a:p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Later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, Henri Moseley 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established 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that each elements has a unique atomic number, which is how the current periodic table is organized.</a:t>
            </a:r>
          </a:p>
          <a:p>
            <a:r>
              <a:rPr lang="en-US" dirty="0" smtClean="0"/>
              <a:t>Today the arrangement of the elements is called the periodic table of elements.</a:t>
            </a:r>
          </a:p>
          <a:p>
            <a:r>
              <a:rPr lang="en-US" dirty="0" smtClean="0"/>
              <a:t>In the periodic table, nowadays, elements are arranged according to the increasing atomic number and by changes in physical and chemical properties.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575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59223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Current periodic table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34818"/>
            <a:ext cx="8906895" cy="49926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modern periodic table uses Moseley’s arrangement of elements.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31" y="1534082"/>
            <a:ext cx="8708963" cy="494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328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806675"/>
          </a:xfrm>
        </p:spPr>
        <p:txBody>
          <a:bodyPr/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The periodic law</a:t>
            </a:r>
            <a:endParaRPr lang="en-US" sz="5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31" y="1201971"/>
            <a:ext cx="8758447" cy="1569271"/>
          </a:xfrm>
        </p:spPr>
        <p:txBody>
          <a:bodyPr/>
          <a:lstStyle/>
          <a:p>
            <a:pPr lvl="0"/>
            <a:r>
              <a:rPr lang="en-US" dirty="0"/>
              <a:t>The periodic law states that when the elements are arranged by increasing the </a:t>
            </a:r>
            <a:r>
              <a:rPr lang="en-US" dirty="0" smtClean="0"/>
              <a:t>atomic number</a:t>
            </a:r>
            <a:r>
              <a:rPr lang="en-US" dirty="0"/>
              <a:t>,  a periodic repetition of chemical and physical properties of the elements are </a:t>
            </a:r>
            <a:r>
              <a:rPr lang="en-US" dirty="0" smtClean="0"/>
              <a:t>noticed.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862" y="2622781"/>
            <a:ext cx="8313729" cy="237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18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367</TotalTime>
  <Words>1067</Words>
  <Application>Microsoft Macintosh PowerPoint</Application>
  <PresentationFormat>On-screen Show (4:3)</PresentationFormat>
  <Paragraphs>91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Revolution</vt:lpstr>
      <vt:lpstr>17.3 The periodic table</vt:lpstr>
      <vt:lpstr>Warm up</vt:lpstr>
      <vt:lpstr>Objectives </vt:lpstr>
      <vt:lpstr>Introduction </vt:lpstr>
      <vt:lpstr>PowerPoint Presentation</vt:lpstr>
      <vt:lpstr>Organizing of the element</vt:lpstr>
      <vt:lpstr>Organizing of the element</vt:lpstr>
      <vt:lpstr>Current periodic table</vt:lpstr>
      <vt:lpstr>The periodic law</vt:lpstr>
      <vt:lpstr>PowerPoint Presentation</vt:lpstr>
      <vt:lpstr>The atom and the periodic table</vt:lpstr>
      <vt:lpstr>PowerPoint Presentation</vt:lpstr>
      <vt:lpstr>Why do elements in the same group have similar properties?</vt:lpstr>
      <vt:lpstr>PowerPoint Presentation</vt:lpstr>
      <vt:lpstr>Application </vt:lpstr>
      <vt:lpstr>Energy levels</vt:lpstr>
      <vt:lpstr>Rows on the table</vt:lpstr>
      <vt:lpstr>PowerPoint Presentation</vt:lpstr>
      <vt:lpstr>PowerPoint Presentation</vt:lpstr>
      <vt:lpstr>Electron dot diagram</vt:lpstr>
      <vt:lpstr>PowerPoint Presentation</vt:lpstr>
      <vt:lpstr>Application </vt:lpstr>
      <vt:lpstr>Same Group or same Period</vt:lpstr>
      <vt:lpstr>Regions of the periodic table</vt:lpstr>
      <vt:lpstr>PowerPoint Presentation</vt:lpstr>
      <vt:lpstr>PowerPoint Presentation</vt:lpstr>
      <vt:lpstr>Wrap up </vt:lpstr>
      <vt:lpstr>Assignments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17.3 The periodic table</dc:title>
  <dc:creator>Inas Nasr</dc:creator>
  <cp:lastModifiedBy>Inas Nasr</cp:lastModifiedBy>
  <cp:revision>25</cp:revision>
  <dcterms:created xsi:type="dcterms:W3CDTF">2012-02-07T04:57:10Z</dcterms:created>
  <dcterms:modified xsi:type="dcterms:W3CDTF">2012-02-08T05:43:26Z</dcterms:modified>
</cp:coreProperties>
</file>